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68" r:id="rId3"/>
    <p:sldId id="264" r:id="rId4"/>
    <p:sldId id="265" r:id="rId5"/>
    <p:sldId id="266" r:id="rId6"/>
    <p:sldId id="267" r:id="rId7"/>
    <p:sldId id="269" r:id="rId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B2E"/>
    <a:srgbClr val="960C30"/>
    <a:srgbClr val="960032"/>
    <a:srgbClr val="9A0033"/>
    <a:srgbClr val="960A32"/>
    <a:srgbClr val="8F002E"/>
    <a:srgbClr val="8C0B2E"/>
    <a:srgbClr val="8F0B2E"/>
    <a:srgbClr val="A30D34"/>
    <a:srgbClr val="9F1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6" autoAdjust="0"/>
    <p:restoredTop sz="94660"/>
  </p:normalViewPr>
  <p:slideViewPr>
    <p:cSldViewPr snapToGrid="0" snapToObjects="1">
      <p:cViewPr varScale="1">
        <p:scale>
          <a:sx n="106" d="100"/>
          <a:sy n="106" d="100"/>
        </p:scale>
        <p:origin x="181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10-year</a:t>
            </a:r>
            <a:r>
              <a:rPr lang="en-US" baseline="0" dirty="0"/>
              <a:t> Implied Inflation Rate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538730289395528E-2"/>
          <c:y val="0.12454091297870175"/>
          <c:w val="0.90113392089821021"/>
          <c:h val="0.79756387427010744"/>
        </c:manualLayout>
      </c:layout>
      <c:lineChart>
        <c:grouping val="standard"/>
        <c:varyColors val="0"/>
        <c:ser>
          <c:idx val="0"/>
          <c:order val="0"/>
          <c:spPr>
            <a:ln w="28575" cap="rnd">
              <a:solidFill>
                <a:schemeClr val="accent1"/>
              </a:solidFill>
              <a:round/>
            </a:ln>
            <a:effectLst/>
          </c:spPr>
          <c:marker>
            <c:symbol val="none"/>
          </c:marker>
          <c:cat>
            <c:numRef>
              <c:f>Sheet1!$A$2:$A$324</c:f>
              <c:numCache>
                <c:formatCode>m/d/yyyy</c:formatCode>
                <c:ptCount val="323"/>
                <c:pt idx="0">
                  <c:v>45814</c:v>
                </c:pt>
                <c:pt idx="1">
                  <c:v>45807</c:v>
                </c:pt>
                <c:pt idx="2">
                  <c:v>45777</c:v>
                </c:pt>
                <c:pt idx="3">
                  <c:v>45747</c:v>
                </c:pt>
                <c:pt idx="4">
                  <c:v>45716</c:v>
                </c:pt>
                <c:pt idx="5">
                  <c:v>45688</c:v>
                </c:pt>
                <c:pt idx="6">
                  <c:v>45657</c:v>
                </c:pt>
                <c:pt idx="7">
                  <c:v>45625</c:v>
                </c:pt>
                <c:pt idx="8">
                  <c:v>45596</c:v>
                </c:pt>
                <c:pt idx="9">
                  <c:v>45565</c:v>
                </c:pt>
                <c:pt idx="10">
                  <c:v>45534</c:v>
                </c:pt>
                <c:pt idx="11">
                  <c:v>45504</c:v>
                </c:pt>
                <c:pt idx="12">
                  <c:v>45471</c:v>
                </c:pt>
                <c:pt idx="13">
                  <c:v>45443</c:v>
                </c:pt>
                <c:pt idx="14">
                  <c:v>45412</c:v>
                </c:pt>
                <c:pt idx="15">
                  <c:v>45380</c:v>
                </c:pt>
                <c:pt idx="16">
                  <c:v>45351</c:v>
                </c:pt>
                <c:pt idx="17">
                  <c:v>45322</c:v>
                </c:pt>
                <c:pt idx="18">
                  <c:v>45289</c:v>
                </c:pt>
                <c:pt idx="19">
                  <c:v>45260</c:v>
                </c:pt>
                <c:pt idx="20">
                  <c:v>45230</c:v>
                </c:pt>
                <c:pt idx="21">
                  <c:v>45198</c:v>
                </c:pt>
                <c:pt idx="22">
                  <c:v>45169</c:v>
                </c:pt>
                <c:pt idx="23">
                  <c:v>45138</c:v>
                </c:pt>
                <c:pt idx="24">
                  <c:v>45107</c:v>
                </c:pt>
                <c:pt idx="25">
                  <c:v>45077</c:v>
                </c:pt>
                <c:pt idx="26">
                  <c:v>45044</c:v>
                </c:pt>
                <c:pt idx="27">
                  <c:v>45016</c:v>
                </c:pt>
                <c:pt idx="28">
                  <c:v>44985</c:v>
                </c:pt>
                <c:pt idx="29">
                  <c:v>44957</c:v>
                </c:pt>
                <c:pt idx="30">
                  <c:v>44925</c:v>
                </c:pt>
                <c:pt idx="31">
                  <c:v>44895</c:v>
                </c:pt>
                <c:pt idx="32">
                  <c:v>44865</c:v>
                </c:pt>
                <c:pt idx="33">
                  <c:v>44834</c:v>
                </c:pt>
                <c:pt idx="34">
                  <c:v>44804</c:v>
                </c:pt>
                <c:pt idx="35">
                  <c:v>44771</c:v>
                </c:pt>
                <c:pt idx="36">
                  <c:v>44742</c:v>
                </c:pt>
                <c:pt idx="37">
                  <c:v>44712</c:v>
                </c:pt>
                <c:pt idx="38">
                  <c:v>44680</c:v>
                </c:pt>
                <c:pt idx="39">
                  <c:v>44651</c:v>
                </c:pt>
                <c:pt idx="40">
                  <c:v>44620</c:v>
                </c:pt>
                <c:pt idx="41">
                  <c:v>44592</c:v>
                </c:pt>
                <c:pt idx="42">
                  <c:v>44561</c:v>
                </c:pt>
                <c:pt idx="43">
                  <c:v>44530</c:v>
                </c:pt>
                <c:pt idx="44">
                  <c:v>44498</c:v>
                </c:pt>
                <c:pt idx="45">
                  <c:v>44469</c:v>
                </c:pt>
                <c:pt idx="46">
                  <c:v>44439</c:v>
                </c:pt>
                <c:pt idx="47">
                  <c:v>44407</c:v>
                </c:pt>
                <c:pt idx="48">
                  <c:v>44377</c:v>
                </c:pt>
                <c:pt idx="49">
                  <c:v>44347</c:v>
                </c:pt>
                <c:pt idx="50">
                  <c:v>44316</c:v>
                </c:pt>
                <c:pt idx="51">
                  <c:v>44286</c:v>
                </c:pt>
                <c:pt idx="52">
                  <c:v>44253</c:v>
                </c:pt>
                <c:pt idx="53">
                  <c:v>44225</c:v>
                </c:pt>
                <c:pt idx="54">
                  <c:v>44196</c:v>
                </c:pt>
                <c:pt idx="55">
                  <c:v>44165</c:v>
                </c:pt>
                <c:pt idx="56">
                  <c:v>44134</c:v>
                </c:pt>
                <c:pt idx="57">
                  <c:v>44104</c:v>
                </c:pt>
                <c:pt idx="58">
                  <c:v>44074</c:v>
                </c:pt>
                <c:pt idx="59">
                  <c:v>44043</c:v>
                </c:pt>
                <c:pt idx="60">
                  <c:v>44012</c:v>
                </c:pt>
                <c:pt idx="61">
                  <c:v>43980</c:v>
                </c:pt>
                <c:pt idx="62">
                  <c:v>43951</c:v>
                </c:pt>
                <c:pt idx="63">
                  <c:v>43921</c:v>
                </c:pt>
                <c:pt idx="64">
                  <c:v>43889</c:v>
                </c:pt>
                <c:pt idx="65">
                  <c:v>43861</c:v>
                </c:pt>
                <c:pt idx="66">
                  <c:v>43830</c:v>
                </c:pt>
                <c:pt idx="67">
                  <c:v>43798</c:v>
                </c:pt>
                <c:pt idx="68">
                  <c:v>43769</c:v>
                </c:pt>
                <c:pt idx="69">
                  <c:v>43738</c:v>
                </c:pt>
                <c:pt idx="70">
                  <c:v>43707</c:v>
                </c:pt>
                <c:pt idx="71">
                  <c:v>43677</c:v>
                </c:pt>
                <c:pt idx="72">
                  <c:v>43644</c:v>
                </c:pt>
                <c:pt idx="73">
                  <c:v>43616</c:v>
                </c:pt>
                <c:pt idx="74">
                  <c:v>43585</c:v>
                </c:pt>
                <c:pt idx="75">
                  <c:v>43553</c:v>
                </c:pt>
                <c:pt idx="76">
                  <c:v>43524</c:v>
                </c:pt>
                <c:pt idx="77">
                  <c:v>43496</c:v>
                </c:pt>
                <c:pt idx="78">
                  <c:v>43465</c:v>
                </c:pt>
                <c:pt idx="79">
                  <c:v>43434</c:v>
                </c:pt>
                <c:pt idx="80">
                  <c:v>43404</c:v>
                </c:pt>
                <c:pt idx="81">
                  <c:v>43371</c:v>
                </c:pt>
                <c:pt idx="82">
                  <c:v>43343</c:v>
                </c:pt>
                <c:pt idx="83">
                  <c:v>43312</c:v>
                </c:pt>
                <c:pt idx="84">
                  <c:v>43280</c:v>
                </c:pt>
                <c:pt idx="85">
                  <c:v>43251</c:v>
                </c:pt>
                <c:pt idx="86">
                  <c:v>43220</c:v>
                </c:pt>
                <c:pt idx="87">
                  <c:v>43189</c:v>
                </c:pt>
                <c:pt idx="88">
                  <c:v>43159</c:v>
                </c:pt>
                <c:pt idx="89">
                  <c:v>43131</c:v>
                </c:pt>
                <c:pt idx="90">
                  <c:v>43098</c:v>
                </c:pt>
                <c:pt idx="91">
                  <c:v>43069</c:v>
                </c:pt>
                <c:pt idx="92">
                  <c:v>43039</c:v>
                </c:pt>
                <c:pt idx="93">
                  <c:v>43007</c:v>
                </c:pt>
                <c:pt idx="94">
                  <c:v>42978</c:v>
                </c:pt>
                <c:pt idx="95">
                  <c:v>42947</c:v>
                </c:pt>
                <c:pt idx="96">
                  <c:v>42916</c:v>
                </c:pt>
                <c:pt idx="97">
                  <c:v>42886</c:v>
                </c:pt>
                <c:pt idx="98">
                  <c:v>42853</c:v>
                </c:pt>
                <c:pt idx="99">
                  <c:v>42825</c:v>
                </c:pt>
                <c:pt idx="100">
                  <c:v>42794</c:v>
                </c:pt>
                <c:pt idx="101">
                  <c:v>42766</c:v>
                </c:pt>
                <c:pt idx="102">
                  <c:v>42734</c:v>
                </c:pt>
                <c:pt idx="103">
                  <c:v>42704</c:v>
                </c:pt>
                <c:pt idx="104">
                  <c:v>42674</c:v>
                </c:pt>
                <c:pt idx="105">
                  <c:v>42643</c:v>
                </c:pt>
                <c:pt idx="106">
                  <c:v>42613</c:v>
                </c:pt>
                <c:pt idx="107">
                  <c:v>42580</c:v>
                </c:pt>
                <c:pt idx="108">
                  <c:v>42551</c:v>
                </c:pt>
                <c:pt idx="109">
                  <c:v>42521</c:v>
                </c:pt>
                <c:pt idx="110">
                  <c:v>42489</c:v>
                </c:pt>
                <c:pt idx="111">
                  <c:v>42460</c:v>
                </c:pt>
                <c:pt idx="112">
                  <c:v>42429</c:v>
                </c:pt>
                <c:pt idx="113">
                  <c:v>42398</c:v>
                </c:pt>
                <c:pt idx="114">
                  <c:v>42369</c:v>
                </c:pt>
                <c:pt idx="115">
                  <c:v>42338</c:v>
                </c:pt>
                <c:pt idx="116">
                  <c:v>42307</c:v>
                </c:pt>
                <c:pt idx="117">
                  <c:v>42277</c:v>
                </c:pt>
                <c:pt idx="118">
                  <c:v>42247</c:v>
                </c:pt>
                <c:pt idx="119">
                  <c:v>42216</c:v>
                </c:pt>
                <c:pt idx="120">
                  <c:v>42185</c:v>
                </c:pt>
                <c:pt idx="121">
                  <c:v>42153</c:v>
                </c:pt>
                <c:pt idx="122">
                  <c:v>42124</c:v>
                </c:pt>
                <c:pt idx="123">
                  <c:v>42094</c:v>
                </c:pt>
                <c:pt idx="124">
                  <c:v>42062</c:v>
                </c:pt>
                <c:pt idx="125">
                  <c:v>42034</c:v>
                </c:pt>
                <c:pt idx="126">
                  <c:v>42004</c:v>
                </c:pt>
                <c:pt idx="127">
                  <c:v>41971</c:v>
                </c:pt>
                <c:pt idx="128">
                  <c:v>41943</c:v>
                </c:pt>
                <c:pt idx="129">
                  <c:v>41912</c:v>
                </c:pt>
                <c:pt idx="130">
                  <c:v>41880</c:v>
                </c:pt>
                <c:pt idx="131">
                  <c:v>41851</c:v>
                </c:pt>
                <c:pt idx="132">
                  <c:v>41820</c:v>
                </c:pt>
                <c:pt idx="133">
                  <c:v>41789</c:v>
                </c:pt>
                <c:pt idx="134">
                  <c:v>41759</c:v>
                </c:pt>
                <c:pt idx="135">
                  <c:v>41729</c:v>
                </c:pt>
                <c:pt idx="136">
                  <c:v>41698</c:v>
                </c:pt>
                <c:pt idx="137">
                  <c:v>41670</c:v>
                </c:pt>
                <c:pt idx="138">
                  <c:v>41639</c:v>
                </c:pt>
                <c:pt idx="139">
                  <c:v>41607</c:v>
                </c:pt>
                <c:pt idx="140">
                  <c:v>41578</c:v>
                </c:pt>
                <c:pt idx="141">
                  <c:v>41547</c:v>
                </c:pt>
                <c:pt idx="142">
                  <c:v>41516</c:v>
                </c:pt>
                <c:pt idx="143">
                  <c:v>41486</c:v>
                </c:pt>
                <c:pt idx="144">
                  <c:v>41453</c:v>
                </c:pt>
                <c:pt idx="145">
                  <c:v>41425</c:v>
                </c:pt>
                <c:pt idx="146">
                  <c:v>41394</c:v>
                </c:pt>
                <c:pt idx="147">
                  <c:v>41362</c:v>
                </c:pt>
                <c:pt idx="148">
                  <c:v>41333</c:v>
                </c:pt>
                <c:pt idx="149">
                  <c:v>41305</c:v>
                </c:pt>
                <c:pt idx="150">
                  <c:v>41274</c:v>
                </c:pt>
                <c:pt idx="151">
                  <c:v>41243</c:v>
                </c:pt>
                <c:pt idx="152">
                  <c:v>41213</c:v>
                </c:pt>
                <c:pt idx="153">
                  <c:v>41180</c:v>
                </c:pt>
                <c:pt idx="154">
                  <c:v>41152</c:v>
                </c:pt>
                <c:pt idx="155">
                  <c:v>41121</c:v>
                </c:pt>
                <c:pt idx="156">
                  <c:v>41089</c:v>
                </c:pt>
                <c:pt idx="157">
                  <c:v>41060</c:v>
                </c:pt>
                <c:pt idx="158">
                  <c:v>41029</c:v>
                </c:pt>
                <c:pt idx="159">
                  <c:v>40998</c:v>
                </c:pt>
                <c:pt idx="160">
                  <c:v>40968</c:v>
                </c:pt>
                <c:pt idx="161">
                  <c:v>40939</c:v>
                </c:pt>
                <c:pt idx="162">
                  <c:v>40907</c:v>
                </c:pt>
                <c:pt idx="163">
                  <c:v>40877</c:v>
                </c:pt>
                <c:pt idx="164">
                  <c:v>40847</c:v>
                </c:pt>
                <c:pt idx="165">
                  <c:v>40816</c:v>
                </c:pt>
                <c:pt idx="166">
                  <c:v>40786</c:v>
                </c:pt>
                <c:pt idx="167">
                  <c:v>40753</c:v>
                </c:pt>
                <c:pt idx="168">
                  <c:v>40724</c:v>
                </c:pt>
                <c:pt idx="169">
                  <c:v>40694</c:v>
                </c:pt>
                <c:pt idx="170">
                  <c:v>40662</c:v>
                </c:pt>
                <c:pt idx="171">
                  <c:v>40633</c:v>
                </c:pt>
                <c:pt idx="172">
                  <c:v>40602</c:v>
                </c:pt>
                <c:pt idx="173">
                  <c:v>40574</c:v>
                </c:pt>
                <c:pt idx="174">
                  <c:v>40543</c:v>
                </c:pt>
                <c:pt idx="175">
                  <c:v>40512</c:v>
                </c:pt>
                <c:pt idx="176">
                  <c:v>40480</c:v>
                </c:pt>
                <c:pt idx="177">
                  <c:v>40451</c:v>
                </c:pt>
                <c:pt idx="178">
                  <c:v>40421</c:v>
                </c:pt>
                <c:pt idx="179">
                  <c:v>40389</c:v>
                </c:pt>
                <c:pt idx="180">
                  <c:v>40359</c:v>
                </c:pt>
                <c:pt idx="181">
                  <c:v>40329</c:v>
                </c:pt>
                <c:pt idx="182">
                  <c:v>40298</c:v>
                </c:pt>
                <c:pt idx="183">
                  <c:v>40268</c:v>
                </c:pt>
                <c:pt idx="184">
                  <c:v>40235</c:v>
                </c:pt>
                <c:pt idx="185">
                  <c:v>40207</c:v>
                </c:pt>
                <c:pt idx="186">
                  <c:v>40178</c:v>
                </c:pt>
                <c:pt idx="187">
                  <c:v>40147</c:v>
                </c:pt>
                <c:pt idx="188">
                  <c:v>40116</c:v>
                </c:pt>
                <c:pt idx="189">
                  <c:v>40086</c:v>
                </c:pt>
                <c:pt idx="190">
                  <c:v>40056</c:v>
                </c:pt>
                <c:pt idx="191">
                  <c:v>40025</c:v>
                </c:pt>
                <c:pt idx="192">
                  <c:v>39994</c:v>
                </c:pt>
                <c:pt idx="193">
                  <c:v>39962</c:v>
                </c:pt>
                <c:pt idx="194">
                  <c:v>39933</c:v>
                </c:pt>
                <c:pt idx="195">
                  <c:v>39903</c:v>
                </c:pt>
                <c:pt idx="196">
                  <c:v>39871</c:v>
                </c:pt>
                <c:pt idx="197">
                  <c:v>39843</c:v>
                </c:pt>
                <c:pt idx="198">
                  <c:v>39813</c:v>
                </c:pt>
                <c:pt idx="199">
                  <c:v>39780</c:v>
                </c:pt>
                <c:pt idx="200">
                  <c:v>39752</c:v>
                </c:pt>
                <c:pt idx="201">
                  <c:v>39721</c:v>
                </c:pt>
                <c:pt idx="202">
                  <c:v>39689</c:v>
                </c:pt>
                <c:pt idx="203">
                  <c:v>39660</c:v>
                </c:pt>
                <c:pt idx="204">
                  <c:v>39629</c:v>
                </c:pt>
                <c:pt idx="205">
                  <c:v>39598</c:v>
                </c:pt>
                <c:pt idx="206">
                  <c:v>39568</c:v>
                </c:pt>
                <c:pt idx="207">
                  <c:v>39538</c:v>
                </c:pt>
                <c:pt idx="208">
                  <c:v>39507</c:v>
                </c:pt>
                <c:pt idx="209">
                  <c:v>39478</c:v>
                </c:pt>
                <c:pt idx="210">
                  <c:v>39447</c:v>
                </c:pt>
                <c:pt idx="211">
                  <c:v>39416</c:v>
                </c:pt>
                <c:pt idx="212">
                  <c:v>39386</c:v>
                </c:pt>
                <c:pt idx="213">
                  <c:v>39353</c:v>
                </c:pt>
                <c:pt idx="214">
                  <c:v>39325</c:v>
                </c:pt>
                <c:pt idx="215">
                  <c:v>39294</c:v>
                </c:pt>
                <c:pt idx="216">
                  <c:v>39262</c:v>
                </c:pt>
                <c:pt idx="217">
                  <c:v>39233</c:v>
                </c:pt>
                <c:pt idx="218">
                  <c:v>39202</c:v>
                </c:pt>
                <c:pt idx="219">
                  <c:v>39171</c:v>
                </c:pt>
                <c:pt idx="220">
                  <c:v>39141</c:v>
                </c:pt>
                <c:pt idx="221">
                  <c:v>39113</c:v>
                </c:pt>
                <c:pt idx="222">
                  <c:v>39080</c:v>
                </c:pt>
                <c:pt idx="223">
                  <c:v>39051</c:v>
                </c:pt>
                <c:pt idx="224">
                  <c:v>39021</c:v>
                </c:pt>
                <c:pt idx="225">
                  <c:v>38989</c:v>
                </c:pt>
                <c:pt idx="226">
                  <c:v>38960</c:v>
                </c:pt>
                <c:pt idx="227">
                  <c:v>38929</c:v>
                </c:pt>
                <c:pt idx="228">
                  <c:v>38898</c:v>
                </c:pt>
                <c:pt idx="229">
                  <c:v>38868</c:v>
                </c:pt>
                <c:pt idx="230">
                  <c:v>38835</c:v>
                </c:pt>
                <c:pt idx="231">
                  <c:v>38807</c:v>
                </c:pt>
                <c:pt idx="232">
                  <c:v>38776</c:v>
                </c:pt>
                <c:pt idx="233">
                  <c:v>38748</c:v>
                </c:pt>
                <c:pt idx="234">
                  <c:v>38716</c:v>
                </c:pt>
                <c:pt idx="235">
                  <c:v>38686</c:v>
                </c:pt>
                <c:pt idx="236">
                  <c:v>38656</c:v>
                </c:pt>
                <c:pt idx="237">
                  <c:v>38625</c:v>
                </c:pt>
                <c:pt idx="238">
                  <c:v>38595</c:v>
                </c:pt>
                <c:pt idx="239">
                  <c:v>38562</c:v>
                </c:pt>
                <c:pt idx="240">
                  <c:v>38533</c:v>
                </c:pt>
                <c:pt idx="241">
                  <c:v>38503</c:v>
                </c:pt>
                <c:pt idx="242">
                  <c:v>38471</c:v>
                </c:pt>
                <c:pt idx="243">
                  <c:v>38442</c:v>
                </c:pt>
                <c:pt idx="244">
                  <c:v>38411</c:v>
                </c:pt>
                <c:pt idx="245">
                  <c:v>38383</c:v>
                </c:pt>
                <c:pt idx="246">
                  <c:v>38352</c:v>
                </c:pt>
                <c:pt idx="247">
                  <c:v>38321</c:v>
                </c:pt>
                <c:pt idx="248">
                  <c:v>38289</c:v>
                </c:pt>
                <c:pt idx="249">
                  <c:v>38260</c:v>
                </c:pt>
                <c:pt idx="250">
                  <c:v>38230</c:v>
                </c:pt>
                <c:pt idx="251">
                  <c:v>38198</c:v>
                </c:pt>
                <c:pt idx="252">
                  <c:v>38168</c:v>
                </c:pt>
                <c:pt idx="253">
                  <c:v>38138</c:v>
                </c:pt>
                <c:pt idx="254">
                  <c:v>38107</c:v>
                </c:pt>
                <c:pt idx="255">
                  <c:v>38077</c:v>
                </c:pt>
                <c:pt idx="256">
                  <c:v>38044</c:v>
                </c:pt>
                <c:pt idx="257">
                  <c:v>38016</c:v>
                </c:pt>
                <c:pt idx="258">
                  <c:v>37986</c:v>
                </c:pt>
                <c:pt idx="259">
                  <c:v>37953</c:v>
                </c:pt>
                <c:pt idx="260">
                  <c:v>37925</c:v>
                </c:pt>
                <c:pt idx="261">
                  <c:v>37894</c:v>
                </c:pt>
                <c:pt idx="262">
                  <c:v>37862</c:v>
                </c:pt>
                <c:pt idx="263">
                  <c:v>37833</c:v>
                </c:pt>
                <c:pt idx="264">
                  <c:v>37802</c:v>
                </c:pt>
                <c:pt idx="265">
                  <c:v>37771</c:v>
                </c:pt>
                <c:pt idx="266">
                  <c:v>37741</c:v>
                </c:pt>
                <c:pt idx="267">
                  <c:v>37711</c:v>
                </c:pt>
                <c:pt idx="268">
                  <c:v>37680</c:v>
                </c:pt>
                <c:pt idx="269">
                  <c:v>37652</c:v>
                </c:pt>
                <c:pt idx="270">
                  <c:v>37621</c:v>
                </c:pt>
                <c:pt idx="271">
                  <c:v>37589</c:v>
                </c:pt>
                <c:pt idx="272">
                  <c:v>37560</c:v>
                </c:pt>
                <c:pt idx="273">
                  <c:v>37529</c:v>
                </c:pt>
                <c:pt idx="274">
                  <c:v>37498</c:v>
                </c:pt>
                <c:pt idx="275">
                  <c:v>37468</c:v>
                </c:pt>
                <c:pt idx="276">
                  <c:v>37435</c:v>
                </c:pt>
                <c:pt idx="277">
                  <c:v>37407</c:v>
                </c:pt>
                <c:pt idx="278">
                  <c:v>37376</c:v>
                </c:pt>
                <c:pt idx="279">
                  <c:v>37344</c:v>
                </c:pt>
                <c:pt idx="280">
                  <c:v>37315</c:v>
                </c:pt>
                <c:pt idx="281">
                  <c:v>37287</c:v>
                </c:pt>
                <c:pt idx="282">
                  <c:v>37256</c:v>
                </c:pt>
                <c:pt idx="283">
                  <c:v>37225</c:v>
                </c:pt>
                <c:pt idx="284">
                  <c:v>37195</c:v>
                </c:pt>
                <c:pt idx="285">
                  <c:v>37162</c:v>
                </c:pt>
                <c:pt idx="286">
                  <c:v>37134</c:v>
                </c:pt>
                <c:pt idx="287">
                  <c:v>37103</c:v>
                </c:pt>
                <c:pt idx="288">
                  <c:v>37071</c:v>
                </c:pt>
                <c:pt idx="289">
                  <c:v>37042</c:v>
                </c:pt>
                <c:pt idx="290">
                  <c:v>37011</c:v>
                </c:pt>
                <c:pt idx="291">
                  <c:v>36980</c:v>
                </c:pt>
                <c:pt idx="292">
                  <c:v>36950</c:v>
                </c:pt>
                <c:pt idx="293">
                  <c:v>36922</c:v>
                </c:pt>
                <c:pt idx="294">
                  <c:v>36889</c:v>
                </c:pt>
                <c:pt idx="295">
                  <c:v>36860</c:v>
                </c:pt>
                <c:pt idx="296">
                  <c:v>36830</c:v>
                </c:pt>
                <c:pt idx="297">
                  <c:v>36798</c:v>
                </c:pt>
                <c:pt idx="298">
                  <c:v>36769</c:v>
                </c:pt>
                <c:pt idx="299">
                  <c:v>36738</c:v>
                </c:pt>
                <c:pt idx="300">
                  <c:v>36707</c:v>
                </c:pt>
                <c:pt idx="301">
                  <c:v>36677</c:v>
                </c:pt>
                <c:pt idx="302">
                  <c:v>36644</c:v>
                </c:pt>
                <c:pt idx="303">
                  <c:v>36616</c:v>
                </c:pt>
                <c:pt idx="304">
                  <c:v>36585</c:v>
                </c:pt>
                <c:pt idx="305">
                  <c:v>36556</c:v>
                </c:pt>
                <c:pt idx="306">
                  <c:v>36525</c:v>
                </c:pt>
                <c:pt idx="307">
                  <c:v>36494</c:v>
                </c:pt>
                <c:pt idx="308">
                  <c:v>36462</c:v>
                </c:pt>
                <c:pt idx="309">
                  <c:v>36433</c:v>
                </c:pt>
                <c:pt idx="310">
                  <c:v>36403</c:v>
                </c:pt>
                <c:pt idx="311">
                  <c:v>36371</c:v>
                </c:pt>
                <c:pt idx="312">
                  <c:v>36341</c:v>
                </c:pt>
                <c:pt idx="313">
                  <c:v>36311</c:v>
                </c:pt>
                <c:pt idx="314">
                  <c:v>36280</c:v>
                </c:pt>
                <c:pt idx="315">
                  <c:v>36250</c:v>
                </c:pt>
                <c:pt idx="316">
                  <c:v>36217</c:v>
                </c:pt>
                <c:pt idx="317">
                  <c:v>36189</c:v>
                </c:pt>
                <c:pt idx="318">
                  <c:v>36160</c:v>
                </c:pt>
                <c:pt idx="319">
                  <c:v>36129</c:v>
                </c:pt>
                <c:pt idx="320">
                  <c:v>36098</c:v>
                </c:pt>
                <c:pt idx="321">
                  <c:v>36068</c:v>
                </c:pt>
                <c:pt idx="322">
                  <c:v>36038</c:v>
                </c:pt>
              </c:numCache>
            </c:numRef>
          </c:cat>
          <c:val>
            <c:numRef>
              <c:f>Sheet1!$B$2:$B$324</c:f>
              <c:numCache>
                <c:formatCode>General</c:formatCode>
                <c:ptCount val="323"/>
                <c:pt idx="0">
                  <c:v>2.3252000000000002</c:v>
                </c:pt>
                <c:pt idx="1">
                  <c:v>2.3296999999999999</c:v>
                </c:pt>
                <c:pt idx="2">
                  <c:v>2.2395999999999998</c:v>
                </c:pt>
                <c:pt idx="3">
                  <c:v>2.3702999999999999</c:v>
                </c:pt>
                <c:pt idx="4">
                  <c:v>2.3677000000000001</c:v>
                </c:pt>
                <c:pt idx="5">
                  <c:v>2.4302000000000001</c:v>
                </c:pt>
                <c:pt idx="6">
                  <c:v>2.3388</c:v>
                </c:pt>
                <c:pt idx="7">
                  <c:v>2.2679</c:v>
                </c:pt>
                <c:pt idx="8">
                  <c:v>2.3275000000000001</c:v>
                </c:pt>
                <c:pt idx="9">
                  <c:v>2.1873</c:v>
                </c:pt>
                <c:pt idx="10">
                  <c:v>2.1520000000000001</c:v>
                </c:pt>
                <c:pt idx="11">
                  <c:v>2.2302</c:v>
                </c:pt>
                <c:pt idx="12">
                  <c:v>2.2919999999999998</c:v>
                </c:pt>
                <c:pt idx="13">
                  <c:v>2.3559999999999999</c:v>
                </c:pt>
                <c:pt idx="14">
                  <c:v>2.4043999999999999</c:v>
                </c:pt>
                <c:pt idx="15">
                  <c:v>2.3246000000000002</c:v>
                </c:pt>
                <c:pt idx="16">
                  <c:v>2.3231999999999999</c:v>
                </c:pt>
                <c:pt idx="17">
                  <c:v>2.2458999999999998</c:v>
                </c:pt>
                <c:pt idx="18">
                  <c:v>2.1732</c:v>
                </c:pt>
                <c:pt idx="19">
                  <c:v>2.25</c:v>
                </c:pt>
                <c:pt idx="20">
                  <c:v>2.4163999999999999</c:v>
                </c:pt>
                <c:pt idx="21">
                  <c:v>2.3407</c:v>
                </c:pt>
                <c:pt idx="22">
                  <c:v>2.2374999999999998</c:v>
                </c:pt>
                <c:pt idx="23">
                  <c:v>2.3734000000000002</c:v>
                </c:pt>
                <c:pt idx="24">
                  <c:v>2.2328999999999999</c:v>
                </c:pt>
                <c:pt idx="25">
                  <c:v>2.1768000000000001</c:v>
                </c:pt>
                <c:pt idx="26">
                  <c:v>2.2082999999999999</c:v>
                </c:pt>
                <c:pt idx="27">
                  <c:v>2.3220999999999998</c:v>
                </c:pt>
                <c:pt idx="28">
                  <c:v>2.3782999999999999</c:v>
                </c:pt>
                <c:pt idx="29">
                  <c:v>2.2456</c:v>
                </c:pt>
                <c:pt idx="30">
                  <c:v>2.2972000000000001</c:v>
                </c:pt>
                <c:pt idx="31">
                  <c:v>2.3683000000000001</c:v>
                </c:pt>
                <c:pt idx="32">
                  <c:v>2.5112000000000001</c:v>
                </c:pt>
                <c:pt idx="33">
                  <c:v>2.1545000000000001</c:v>
                </c:pt>
                <c:pt idx="34">
                  <c:v>2.4813000000000001</c:v>
                </c:pt>
                <c:pt idx="35">
                  <c:v>2.5526</c:v>
                </c:pt>
                <c:pt idx="36">
                  <c:v>2.3449</c:v>
                </c:pt>
                <c:pt idx="37">
                  <c:v>2.6524999999999999</c:v>
                </c:pt>
                <c:pt idx="38">
                  <c:v>2.9388000000000001</c:v>
                </c:pt>
                <c:pt idx="39">
                  <c:v>2.8288000000000002</c:v>
                </c:pt>
                <c:pt idx="40">
                  <c:v>2.6217999999999999</c:v>
                </c:pt>
                <c:pt idx="41">
                  <c:v>2.4864000000000002</c:v>
                </c:pt>
                <c:pt idx="42">
                  <c:v>2.5947</c:v>
                </c:pt>
                <c:pt idx="43">
                  <c:v>2.5131000000000001</c:v>
                </c:pt>
                <c:pt idx="44">
                  <c:v>2.5870000000000002</c:v>
                </c:pt>
                <c:pt idx="45">
                  <c:v>2.3761999999999999</c:v>
                </c:pt>
                <c:pt idx="46">
                  <c:v>2.3382999999999998</c:v>
                </c:pt>
                <c:pt idx="47">
                  <c:v>2.4003000000000001</c:v>
                </c:pt>
                <c:pt idx="48">
                  <c:v>2.3365</c:v>
                </c:pt>
                <c:pt idx="49">
                  <c:v>2.4481999999999999</c:v>
                </c:pt>
                <c:pt idx="50">
                  <c:v>2.4062999999999999</c:v>
                </c:pt>
                <c:pt idx="51">
                  <c:v>2.3740999999999999</c:v>
                </c:pt>
                <c:pt idx="52">
                  <c:v>2.1488999999999998</c:v>
                </c:pt>
                <c:pt idx="53">
                  <c:v>2.1019000000000001</c:v>
                </c:pt>
                <c:pt idx="54">
                  <c:v>1.9867999999999999</c:v>
                </c:pt>
                <c:pt idx="55">
                  <c:v>1.7899</c:v>
                </c:pt>
                <c:pt idx="56">
                  <c:v>1.7078</c:v>
                </c:pt>
                <c:pt idx="57">
                  <c:v>1.6327</c:v>
                </c:pt>
                <c:pt idx="58">
                  <c:v>1.8048999999999999</c:v>
                </c:pt>
                <c:pt idx="59">
                  <c:v>1.5545</c:v>
                </c:pt>
                <c:pt idx="60">
                  <c:v>1.3387</c:v>
                </c:pt>
                <c:pt idx="61">
                  <c:v>1.1432</c:v>
                </c:pt>
                <c:pt idx="62">
                  <c:v>1.0693999999999999</c:v>
                </c:pt>
                <c:pt idx="63">
                  <c:v>0.92689999999999995</c:v>
                </c:pt>
                <c:pt idx="64">
                  <c:v>1.4300999999999999</c:v>
                </c:pt>
                <c:pt idx="65">
                  <c:v>1.6408</c:v>
                </c:pt>
                <c:pt idx="66">
                  <c:v>1.786</c:v>
                </c:pt>
                <c:pt idx="67">
                  <c:v>1.633</c:v>
                </c:pt>
                <c:pt idx="68">
                  <c:v>1.5501</c:v>
                </c:pt>
                <c:pt idx="69">
                  <c:v>1.5204</c:v>
                </c:pt>
                <c:pt idx="70">
                  <c:v>1.5417000000000001</c:v>
                </c:pt>
                <c:pt idx="71">
                  <c:v>1.7497</c:v>
                </c:pt>
                <c:pt idx="72">
                  <c:v>1.7002999999999999</c:v>
                </c:pt>
                <c:pt idx="73">
                  <c:v>1.742</c:v>
                </c:pt>
                <c:pt idx="74">
                  <c:v>1.9497</c:v>
                </c:pt>
                <c:pt idx="75">
                  <c:v>1.8749</c:v>
                </c:pt>
                <c:pt idx="76">
                  <c:v>1.9441999999999999</c:v>
                </c:pt>
                <c:pt idx="77">
                  <c:v>1.863</c:v>
                </c:pt>
                <c:pt idx="78">
                  <c:v>1.7139</c:v>
                </c:pt>
                <c:pt idx="79">
                  <c:v>1.9686999999999999</c:v>
                </c:pt>
                <c:pt idx="80">
                  <c:v>2.0619999999999998</c:v>
                </c:pt>
                <c:pt idx="81">
                  <c:v>2.1448999999999998</c:v>
                </c:pt>
                <c:pt idx="82">
                  <c:v>2.0903</c:v>
                </c:pt>
                <c:pt idx="83">
                  <c:v>2.1272000000000002</c:v>
                </c:pt>
                <c:pt idx="84">
                  <c:v>2.1284999999999998</c:v>
                </c:pt>
                <c:pt idx="85">
                  <c:v>2.0893999999999999</c:v>
                </c:pt>
                <c:pt idx="86">
                  <c:v>2.1753</c:v>
                </c:pt>
                <c:pt idx="87">
                  <c:v>2.0558999999999998</c:v>
                </c:pt>
                <c:pt idx="88">
                  <c:v>2.1191</c:v>
                </c:pt>
                <c:pt idx="89">
                  <c:v>2.1120999999999999</c:v>
                </c:pt>
                <c:pt idx="90">
                  <c:v>1.9834000000000001</c:v>
                </c:pt>
                <c:pt idx="91">
                  <c:v>1.8827</c:v>
                </c:pt>
                <c:pt idx="92">
                  <c:v>1.8847</c:v>
                </c:pt>
                <c:pt idx="93">
                  <c:v>1.8543000000000001</c:v>
                </c:pt>
                <c:pt idx="94">
                  <c:v>1.7730999999999999</c:v>
                </c:pt>
                <c:pt idx="95">
                  <c:v>1.8187</c:v>
                </c:pt>
                <c:pt idx="96">
                  <c:v>1.7369000000000001</c:v>
                </c:pt>
                <c:pt idx="97">
                  <c:v>1.8362000000000001</c:v>
                </c:pt>
                <c:pt idx="98">
                  <c:v>1.9209000000000001</c:v>
                </c:pt>
                <c:pt idx="99">
                  <c:v>1.9847999999999999</c:v>
                </c:pt>
                <c:pt idx="100">
                  <c:v>2.0122</c:v>
                </c:pt>
                <c:pt idx="101">
                  <c:v>2.0594000000000001</c:v>
                </c:pt>
                <c:pt idx="102">
                  <c:v>1.9714</c:v>
                </c:pt>
                <c:pt idx="103">
                  <c:v>1.9753000000000001</c:v>
                </c:pt>
                <c:pt idx="104">
                  <c:v>1.7309000000000001</c:v>
                </c:pt>
                <c:pt idx="105">
                  <c:v>1.6101000000000001</c:v>
                </c:pt>
                <c:pt idx="106">
                  <c:v>1.4694</c:v>
                </c:pt>
                <c:pt idx="107">
                  <c:v>1.4903</c:v>
                </c:pt>
                <c:pt idx="108">
                  <c:v>1.4379</c:v>
                </c:pt>
                <c:pt idx="109">
                  <c:v>1.5797000000000001</c:v>
                </c:pt>
                <c:pt idx="110">
                  <c:v>1.7079</c:v>
                </c:pt>
                <c:pt idx="111">
                  <c:v>1.6301000000000001</c:v>
                </c:pt>
                <c:pt idx="112">
                  <c:v>1.4297</c:v>
                </c:pt>
                <c:pt idx="113">
                  <c:v>1.4048</c:v>
                </c:pt>
                <c:pt idx="114">
                  <c:v>1.5760000000000001</c:v>
                </c:pt>
                <c:pt idx="115">
                  <c:v>1.6203000000000001</c:v>
                </c:pt>
                <c:pt idx="116">
                  <c:v>1.5291999999999999</c:v>
                </c:pt>
                <c:pt idx="117">
                  <c:v>1.4309000000000001</c:v>
                </c:pt>
                <c:pt idx="118">
                  <c:v>1.6367</c:v>
                </c:pt>
                <c:pt idx="119">
                  <c:v>1.7453000000000001</c:v>
                </c:pt>
                <c:pt idx="120">
                  <c:v>1.8929</c:v>
                </c:pt>
                <c:pt idx="121">
                  <c:v>1.8288</c:v>
                </c:pt>
                <c:pt idx="122">
                  <c:v>1.929</c:v>
                </c:pt>
                <c:pt idx="123">
                  <c:v>1.7773000000000001</c:v>
                </c:pt>
                <c:pt idx="124">
                  <c:v>1.8335999999999999</c:v>
                </c:pt>
                <c:pt idx="125">
                  <c:v>1.6448</c:v>
                </c:pt>
                <c:pt idx="126">
                  <c:v>1.6800999999999999</c:v>
                </c:pt>
                <c:pt idx="127">
                  <c:v>1.8</c:v>
                </c:pt>
                <c:pt idx="128">
                  <c:v>1.9282999999999999</c:v>
                </c:pt>
                <c:pt idx="129">
                  <c:v>1.9725999999999999</c:v>
                </c:pt>
                <c:pt idx="130">
                  <c:v>2.1284999999999998</c:v>
                </c:pt>
                <c:pt idx="131">
                  <c:v>2.2684000000000002</c:v>
                </c:pt>
                <c:pt idx="132">
                  <c:v>2.2439</c:v>
                </c:pt>
                <c:pt idx="133">
                  <c:v>2.2147000000000001</c:v>
                </c:pt>
                <c:pt idx="134">
                  <c:v>2.1890000000000001</c:v>
                </c:pt>
                <c:pt idx="135">
                  <c:v>2.14</c:v>
                </c:pt>
                <c:pt idx="136">
                  <c:v>2.1819999999999999</c:v>
                </c:pt>
                <c:pt idx="137">
                  <c:v>2.1316000000000002</c:v>
                </c:pt>
                <c:pt idx="138">
                  <c:v>2.2317999999999998</c:v>
                </c:pt>
                <c:pt idx="139">
                  <c:v>2.1564999999999999</c:v>
                </c:pt>
                <c:pt idx="140">
                  <c:v>2.1652999999999998</c:v>
                </c:pt>
                <c:pt idx="141">
                  <c:v>2.1943000000000001</c:v>
                </c:pt>
                <c:pt idx="142">
                  <c:v>2.1055999999999999</c:v>
                </c:pt>
                <c:pt idx="143">
                  <c:v>2.2046000000000001</c:v>
                </c:pt>
                <c:pt idx="144">
                  <c:v>1.9899</c:v>
                </c:pt>
                <c:pt idx="145">
                  <c:v>2.1886999999999999</c:v>
                </c:pt>
                <c:pt idx="146">
                  <c:v>2.3433999999999999</c:v>
                </c:pt>
                <c:pt idx="147">
                  <c:v>2.5179</c:v>
                </c:pt>
                <c:pt idx="148">
                  <c:v>2.5419</c:v>
                </c:pt>
                <c:pt idx="149">
                  <c:v>2.5644</c:v>
                </c:pt>
                <c:pt idx="150">
                  <c:v>2.4518</c:v>
                </c:pt>
                <c:pt idx="151">
                  <c:v>2.4222000000000001</c:v>
                </c:pt>
                <c:pt idx="152">
                  <c:v>2.4971000000000001</c:v>
                </c:pt>
                <c:pt idx="153">
                  <c:v>2.4222999999999999</c:v>
                </c:pt>
                <c:pt idx="154">
                  <c:v>2.2602000000000002</c:v>
                </c:pt>
                <c:pt idx="155">
                  <c:v>2.177</c:v>
                </c:pt>
                <c:pt idx="156">
                  <c:v>2.0968</c:v>
                </c:pt>
                <c:pt idx="157">
                  <c:v>2.0884</c:v>
                </c:pt>
                <c:pt idx="158">
                  <c:v>2.2631999999999999</c:v>
                </c:pt>
                <c:pt idx="159">
                  <c:v>2.3397999999999999</c:v>
                </c:pt>
                <c:pt idx="160">
                  <c:v>2.2683</c:v>
                </c:pt>
                <c:pt idx="161">
                  <c:v>2.0983000000000001</c:v>
                </c:pt>
                <c:pt idx="162">
                  <c:v>1.9507000000000001</c:v>
                </c:pt>
                <c:pt idx="163">
                  <c:v>2.0589</c:v>
                </c:pt>
                <c:pt idx="164">
                  <c:v>2.0788000000000002</c:v>
                </c:pt>
                <c:pt idx="165">
                  <c:v>1.7583</c:v>
                </c:pt>
                <c:pt idx="166">
                  <c:v>2.0739999999999998</c:v>
                </c:pt>
                <c:pt idx="167">
                  <c:v>2.4371</c:v>
                </c:pt>
                <c:pt idx="168">
                  <c:v>2.3832</c:v>
                </c:pt>
                <c:pt idx="169">
                  <c:v>2.2427000000000001</c:v>
                </c:pt>
                <c:pt idx="170">
                  <c:v>2.5722</c:v>
                </c:pt>
                <c:pt idx="171">
                  <c:v>2.4916999999999998</c:v>
                </c:pt>
                <c:pt idx="172">
                  <c:v>2.4058000000000002</c:v>
                </c:pt>
                <c:pt idx="173">
                  <c:v>2.3170000000000002</c:v>
                </c:pt>
                <c:pt idx="174">
                  <c:v>2.2776999999999998</c:v>
                </c:pt>
                <c:pt idx="175">
                  <c:v>2.1071</c:v>
                </c:pt>
                <c:pt idx="176">
                  <c:v>2.1518000000000002</c:v>
                </c:pt>
                <c:pt idx="177">
                  <c:v>1.8173999999999999</c:v>
                </c:pt>
                <c:pt idx="178">
                  <c:v>1.5487</c:v>
                </c:pt>
                <c:pt idx="179">
                  <c:v>1.7690999999999999</c:v>
                </c:pt>
                <c:pt idx="180">
                  <c:v>1.8443000000000001</c:v>
                </c:pt>
                <c:pt idx="181">
                  <c:v>2.0461999999999998</c:v>
                </c:pt>
                <c:pt idx="182">
                  <c:v>2.3986000000000001</c:v>
                </c:pt>
                <c:pt idx="183">
                  <c:v>2.2591000000000001</c:v>
                </c:pt>
                <c:pt idx="184">
                  <c:v>2.1568000000000001</c:v>
                </c:pt>
                <c:pt idx="185">
                  <c:v>2.3186</c:v>
                </c:pt>
                <c:pt idx="186">
                  <c:v>2.4073000000000002</c:v>
                </c:pt>
                <c:pt idx="187">
                  <c:v>2.1166</c:v>
                </c:pt>
                <c:pt idx="188">
                  <c:v>2.0152999999999999</c:v>
                </c:pt>
                <c:pt idx="189">
                  <c:v>1.7721</c:v>
                </c:pt>
                <c:pt idx="190">
                  <c:v>1.6558999999999999</c:v>
                </c:pt>
                <c:pt idx="191">
                  <c:v>1.7727999999999999</c:v>
                </c:pt>
                <c:pt idx="192">
                  <c:v>1.7669999999999999</c:v>
                </c:pt>
                <c:pt idx="193">
                  <c:v>1.8399000000000001</c:v>
                </c:pt>
                <c:pt idx="194">
                  <c:v>1.4731000000000001</c:v>
                </c:pt>
                <c:pt idx="195">
                  <c:v>1.3091999999999999</c:v>
                </c:pt>
                <c:pt idx="196">
                  <c:v>0.99180000000000001</c:v>
                </c:pt>
                <c:pt idx="197">
                  <c:v>1.095</c:v>
                </c:pt>
                <c:pt idx="198">
                  <c:v>8.8900000000000007E-2</c:v>
                </c:pt>
                <c:pt idx="199">
                  <c:v>0.35620000000000002</c:v>
                </c:pt>
                <c:pt idx="200">
                  <c:v>0.90869999999999995</c:v>
                </c:pt>
                <c:pt idx="201">
                  <c:v>1.5857000000000001</c:v>
                </c:pt>
                <c:pt idx="202">
                  <c:v>2.1454</c:v>
                </c:pt>
                <c:pt idx="203">
                  <c:v>2.3069999999999999</c:v>
                </c:pt>
                <c:pt idx="204">
                  <c:v>2.5430000000000001</c:v>
                </c:pt>
                <c:pt idx="205">
                  <c:v>2.5249999999999999</c:v>
                </c:pt>
                <c:pt idx="206">
                  <c:v>2.2797999999999998</c:v>
                </c:pt>
                <c:pt idx="207">
                  <c:v>2.3246000000000002</c:v>
                </c:pt>
                <c:pt idx="208">
                  <c:v>2.4398</c:v>
                </c:pt>
                <c:pt idx="209">
                  <c:v>2.3187000000000002</c:v>
                </c:pt>
                <c:pt idx="210">
                  <c:v>2.3323999999999998</c:v>
                </c:pt>
                <c:pt idx="211">
                  <c:v>2.3645</c:v>
                </c:pt>
                <c:pt idx="212">
                  <c:v>2.3561999999999999</c:v>
                </c:pt>
                <c:pt idx="213">
                  <c:v>2.3161999999999998</c:v>
                </c:pt>
                <c:pt idx="214">
                  <c:v>2.2717000000000001</c:v>
                </c:pt>
                <c:pt idx="215">
                  <c:v>2.3963999999999999</c:v>
                </c:pt>
                <c:pt idx="216">
                  <c:v>2.3851</c:v>
                </c:pt>
                <c:pt idx="217">
                  <c:v>2.3893</c:v>
                </c:pt>
                <c:pt idx="218">
                  <c:v>2.4361000000000002</c:v>
                </c:pt>
                <c:pt idx="219">
                  <c:v>2.4426999999999999</c:v>
                </c:pt>
                <c:pt idx="220">
                  <c:v>2.3784000000000001</c:v>
                </c:pt>
                <c:pt idx="221">
                  <c:v>2.4245000000000001</c:v>
                </c:pt>
                <c:pt idx="222">
                  <c:v>2.2982999999999998</c:v>
                </c:pt>
                <c:pt idx="223">
                  <c:v>2.3088000000000002</c:v>
                </c:pt>
                <c:pt idx="224">
                  <c:v>2.2685</c:v>
                </c:pt>
                <c:pt idx="225">
                  <c:v>2.3553000000000002</c:v>
                </c:pt>
                <c:pt idx="226">
                  <c:v>2.4868000000000001</c:v>
                </c:pt>
                <c:pt idx="227">
                  <c:v>2.5756000000000001</c:v>
                </c:pt>
                <c:pt idx="228">
                  <c:v>2.6042000000000001</c:v>
                </c:pt>
                <c:pt idx="229">
                  <c:v>2.6604999999999999</c:v>
                </c:pt>
                <c:pt idx="230">
                  <c:v>2.6722000000000001</c:v>
                </c:pt>
                <c:pt idx="231">
                  <c:v>2.5099</c:v>
                </c:pt>
                <c:pt idx="232">
                  <c:v>2.5529999999999999</c:v>
                </c:pt>
                <c:pt idx="233">
                  <c:v>2.5327999999999999</c:v>
                </c:pt>
                <c:pt idx="234">
                  <c:v>2.3368000000000002</c:v>
                </c:pt>
                <c:pt idx="235">
                  <c:v>2.3694999999999999</c:v>
                </c:pt>
                <c:pt idx="236">
                  <c:v>2.5657000000000001</c:v>
                </c:pt>
                <c:pt idx="237">
                  <c:v>2.5628000000000002</c:v>
                </c:pt>
                <c:pt idx="238">
                  <c:v>2.3730000000000002</c:v>
                </c:pt>
                <c:pt idx="239">
                  <c:v>2.3805999999999998</c:v>
                </c:pt>
                <c:pt idx="240">
                  <c:v>2.2738999999999998</c:v>
                </c:pt>
                <c:pt idx="241">
                  <c:v>2.3774000000000002</c:v>
                </c:pt>
                <c:pt idx="242">
                  <c:v>2.6025999999999998</c:v>
                </c:pt>
                <c:pt idx="243">
                  <c:v>2.7101999999999999</c:v>
                </c:pt>
                <c:pt idx="244">
                  <c:v>2.6741999999999999</c:v>
                </c:pt>
                <c:pt idx="245">
                  <c:v>2.4912999999999998</c:v>
                </c:pt>
                <c:pt idx="246">
                  <c:v>2.5897000000000001</c:v>
                </c:pt>
                <c:pt idx="247">
                  <c:v>2.6221000000000001</c:v>
                </c:pt>
                <c:pt idx="248">
                  <c:v>2.4268000000000001</c:v>
                </c:pt>
                <c:pt idx="249">
                  <c:v>2.3725000000000001</c:v>
                </c:pt>
                <c:pt idx="250">
                  <c:v>2.3559000000000001</c:v>
                </c:pt>
                <c:pt idx="251">
                  <c:v>2.4697</c:v>
                </c:pt>
                <c:pt idx="252">
                  <c:v>2.5428000000000002</c:v>
                </c:pt>
                <c:pt idx="253">
                  <c:v>2.6776</c:v>
                </c:pt>
                <c:pt idx="254">
                  <c:v>2.4270999999999998</c:v>
                </c:pt>
                <c:pt idx="255">
                  <c:v>2.3799000000000001</c:v>
                </c:pt>
                <c:pt idx="256">
                  <c:v>2.3933</c:v>
                </c:pt>
                <c:pt idx="257">
                  <c:v>2.3382999999999998</c:v>
                </c:pt>
                <c:pt idx="258">
                  <c:v>2.2949999999999999</c:v>
                </c:pt>
                <c:pt idx="259">
                  <c:v>2.3169</c:v>
                </c:pt>
                <c:pt idx="260">
                  <c:v>2.3914</c:v>
                </c:pt>
                <c:pt idx="261">
                  <c:v>2.0011999999999999</c:v>
                </c:pt>
                <c:pt idx="262">
                  <c:v>2.1800000000000002</c:v>
                </c:pt>
                <c:pt idx="263">
                  <c:v>2.0219999999999998</c:v>
                </c:pt>
                <c:pt idx="264">
                  <c:v>1.742</c:v>
                </c:pt>
                <c:pt idx="265">
                  <c:v>1.6825000000000001</c:v>
                </c:pt>
                <c:pt idx="266">
                  <c:v>1.7384999999999999</c:v>
                </c:pt>
                <c:pt idx="267">
                  <c:v>1.8425</c:v>
                </c:pt>
                <c:pt idx="268">
                  <c:v>1.9714</c:v>
                </c:pt>
                <c:pt idx="269">
                  <c:v>1.8165</c:v>
                </c:pt>
                <c:pt idx="270">
                  <c:v>1.5571999999999999</c:v>
                </c:pt>
                <c:pt idx="271">
                  <c:v>1.6558999999999999</c:v>
                </c:pt>
                <c:pt idx="272">
                  <c:v>1.4979</c:v>
                </c:pt>
                <c:pt idx="273">
                  <c:v>1.4165000000000001</c:v>
                </c:pt>
                <c:pt idx="274">
                  <c:v>1.7309000000000001</c:v>
                </c:pt>
                <c:pt idx="275">
                  <c:v>1.7072000000000001</c:v>
                </c:pt>
                <c:pt idx="276">
                  <c:v>1.7290000000000001</c:v>
                </c:pt>
                <c:pt idx="277">
                  <c:v>1.9881</c:v>
                </c:pt>
                <c:pt idx="278">
                  <c:v>1.9759</c:v>
                </c:pt>
                <c:pt idx="279">
                  <c:v>2.0823999999999998</c:v>
                </c:pt>
                <c:pt idx="280">
                  <c:v>1.6517999999999999</c:v>
                </c:pt>
                <c:pt idx="281">
                  <c:v>1.5993999999999999</c:v>
                </c:pt>
                <c:pt idx="282">
                  <c:v>1.5053000000000001</c:v>
                </c:pt>
                <c:pt idx="283">
                  <c:v>1.3412999999999999</c:v>
                </c:pt>
                <c:pt idx="284">
                  <c:v>1.2419</c:v>
                </c:pt>
                <c:pt idx="285">
                  <c:v>1.4470000000000001</c:v>
                </c:pt>
                <c:pt idx="286">
                  <c:v>1.5325</c:v>
                </c:pt>
                <c:pt idx="287">
                  <c:v>1.7219</c:v>
                </c:pt>
                <c:pt idx="288">
                  <c:v>1.9612000000000001</c:v>
                </c:pt>
                <c:pt idx="289">
                  <c:v>2.1109</c:v>
                </c:pt>
                <c:pt idx="290">
                  <c:v>2.0236000000000001</c:v>
                </c:pt>
                <c:pt idx="291">
                  <c:v>1.6248</c:v>
                </c:pt>
                <c:pt idx="292">
                  <c:v>1.5541</c:v>
                </c:pt>
                <c:pt idx="293">
                  <c:v>1.6059000000000001</c:v>
                </c:pt>
                <c:pt idx="294">
                  <c:v>1.3802000000000001</c:v>
                </c:pt>
                <c:pt idx="295">
                  <c:v>1.6728000000000001</c:v>
                </c:pt>
                <c:pt idx="296">
                  <c:v>1.9008</c:v>
                </c:pt>
                <c:pt idx="297">
                  <c:v>1.8310999999999999</c:v>
                </c:pt>
                <c:pt idx="298">
                  <c:v>1.7291000000000001</c:v>
                </c:pt>
                <c:pt idx="299">
                  <c:v>2.0196999999999998</c:v>
                </c:pt>
                <c:pt idx="300">
                  <c:v>1.9648000000000001</c:v>
                </c:pt>
                <c:pt idx="301">
                  <c:v>2.1023000000000001</c:v>
                </c:pt>
                <c:pt idx="302">
                  <c:v>2.246</c:v>
                </c:pt>
                <c:pt idx="303">
                  <c:v>2.0041000000000002</c:v>
                </c:pt>
                <c:pt idx="304">
                  <c:v>2.1225999999999998</c:v>
                </c:pt>
                <c:pt idx="305">
                  <c:v>2.3662999999999998</c:v>
                </c:pt>
                <c:pt idx="306">
                  <c:v>2.1137000000000001</c:v>
                </c:pt>
                <c:pt idx="307">
                  <c:v>2.0449000000000002</c:v>
                </c:pt>
                <c:pt idx="308">
                  <c:v>1.9175</c:v>
                </c:pt>
                <c:pt idx="309">
                  <c:v>1.8067</c:v>
                </c:pt>
                <c:pt idx="310">
                  <c:v>1.9197</c:v>
                </c:pt>
                <c:pt idx="311">
                  <c:v>1.8672</c:v>
                </c:pt>
                <c:pt idx="312">
                  <c:v>1.7683</c:v>
                </c:pt>
                <c:pt idx="313">
                  <c:v>1.7492000000000001</c:v>
                </c:pt>
                <c:pt idx="314">
                  <c:v>1.4695</c:v>
                </c:pt>
                <c:pt idx="315">
                  <c:v>1.3211999999999999</c:v>
                </c:pt>
                <c:pt idx="316">
                  <c:v>1.4109</c:v>
                </c:pt>
                <c:pt idx="317">
                  <c:v>0.88229999999999997</c:v>
                </c:pt>
                <c:pt idx="318">
                  <c:v>0.80189999999999995</c:v>
                </c:pt>
                <c:pt idx="319">
                  <c:v>0.98150000000000004</c:v>
                </c:pt>
                <c:pt idx="320">
                  <c:v>0.98270000000000002</c:v>
                </c:pt>
                <c:pt idx="321">
                  <c:v>0.85089999999999999</c:v>
                </c:pt>
                <c:pt idx="322">
                  <c:v>1.1758</c:v>
                </c:pt>
              </c:numCache>
            </c:numRef>
          </c:val>
          <c:smooth val="0"/>
          <c:extLst>
            <c:ext xmlns:c16="http://schemas.microsoft.com/office/drawing/2014/chart" uri="{C3380CC4-5D6E-409C-BE32-E72D297353CC}">
              <c16:uniqueId val="{00000000-0B18-4DE3-AA7B-6A12A51877CE}"/>
            </c:ext>
          </c:extLst>
        </c:ser>
        <c:dLbls>
          <c:showLegendKey val="0"/>
          <c:showVal val="0"/>
          <c:showCatName val="0"/>
          <c:showSerName val="0"/>
          <c:showPercent val="0"/>
          <c:showBubbleSize val="0"/>
        </c:dLbls>
        <c:smooth val="0"/>
        <c:axId val="1863496336"/>
        <c:axId val="1863507856"/>
      </c:lineChart>
      <c:dateAx>
        <c:axId val="1863496336"/>
        <c:scaling>
          <c:orientation val="minMax"/>
          <c:max val="45808"/>
          <c:min val="36677"/>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3507856"/>
        <c:crosses val="autoZero"/>
        <c:auto val="1"/>
        <c:lblOffset val="100"/>
        <c:baseTimeUnit val="days"/>
        <c:majorUnit val="5"/>
        <c:majorTimeUnit val="years"/>
      </c:dateAx>
      <c:valAx>
        <c:axId val="1863507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3496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Investment Grade Corporate</a:t>
            </a:r>
            <a:r>
              <a:rPr lang="en-US" baseline="0"/>
              <a:t> Bond Spreads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881216605014384E-2"/>
          <c:y val="9.2609238451935083E-2"/>
          <c:w val="0.92393072937399456"/>
          <c:h val="0.84966724665034843"/>
        </c:manualLayout>
      </c:layout>
      <c:lineChart>
        <c:grouping val="standard"/>
        <c:varyColors val="0"/>
        <c:ser>
          <c:idx val="0"/>
          <c:order val="0"/>
          <c:spPr>
            <a:ln w="28575" cap="rnd">
              <a:solidFill>
                <a:schemeClr val="accent1"/>
              </a:solidFill>
              <a:round/>
            </a:ln>
            <a:effectLst/>
          </c:spPr>
          <c:marker>
            <c:symbol val="none"/>
          </c:marker>
          <c:cat>
            <c:numRef>
              <c:f>Sheet1!$A$2:$A$523</c:f>
              <c:numCache>
                <c:formatCode>m/d/yyyy</c:formatCode>
                <c:ptCount val="522"/>
                <c:pt idx="0">
                  <c:v>45813</c:v>
                </c:pt>
                <c:pt idx="1">
                  <c:v>45807</c:v>
                </c:pt>
                <c:pt idx="2">
                  <c:v>45800</c:v>
                </c:pt>
                <c:pt idx="3">
                  <c:v>45793</c:v>
                </c:pt>
                <c:pt idx="4">
                  <c:v>45786</c:v>
                </c:pt>
                <c:pt idx="5">
                  <c:v>45779</c:v>
                </c:pt>
                <c:pt idx="6">
                  <c:v>45772</c:v>
                </c:pt>
                <c:pt idx="7">
                  <c:v>45765</c:v>
                </c:pt>
                <c:pt idx="8">
                  <c:v>45758</c:v>
                </c:pt>
                <c:pt idx="9">
                  <c:v>45751</c:v>
                </c:pt>
                <c:pt idx="10">
                  <c:v>45744</c:v>
                </c:pt>
                <c:pt idx="11">
                  <c:v>45737</c:v>
                </c:pt>
                <c:pt idx="12">
                  <c:v>45730</c:v>
                </c:pt>
                <c:pt idx="13">
                  <c:v>45723</c:v>
                </c:pt>
                <c:pt idx="14">
                  <c:v>45716</c:v>
                </c:pt>
                <c:pt idx="15">
                  <c:v>45709</c:v>
                </c:pt>
                <c:pt idx="16">
                  <c:v>45702</c:v>
                </c:pt>
                <c:pt idx="17">
                  <c:v>45695</c:v>
                </c:pt>
                <c:pt idx="18">
                  <c:v>45688</c:v>
                </c:pt>
                <c:pt idx="19">
                  <c:v>45681</c:v>
                </c:pt>
                <c:pt idx="20">
                  <c:v>45674</c:v>
                </c:pt>
                <c:pt idx="21">
                  <c:v>45667</c:v>
                </c:pt>
                <c:pt idx="22">
                  <c:v>45660</c:v>
                </c:pt>
                <c:pt idx="23">
                  <c:v>45653</c:v>
                </c:pt>
                <c:pt idx="24">
                  <c:v>45646</c:v>
                </c:pt>
                <c:pt idx="25">
                  <c:v>45639</c:v>
                </c:pt>
                <c:pt idx="26">
                  <c:v>45632</c:v>
                </c:pt>
                <c:pt idx="27">
                  <c:v>45625</c:v>
                </c:pt>
                <c:pt idx="28">
                  <c:v>45618</c:v>
                </c:pt>
                <c:pt idx="29">
                  <c:v>45611</c:v>
                </c:pt>
                <c:pt idx="30">
                  <c:v>45604</c:v>
                </c:pt>
                <c:pt idx="31">
                  <c:v>45597</c:v>
                </c:pt>
                <c:pt idx="32">
                  <c:v>45590</c:v>
                </c:pt>
                <c:pt idx="33">
                  <c:v>45583</c:v>
                </c:pt>
                <c:pt idx="34">
                  <c:v>45576</c:v>
                </c:pt>
                <c:pt idx="35">
                  <c:v>45569</c:v>
                </c:pt>
                <c:pt idx="36">
                  <c:v>45562</c:v>
                </c:pt>
                <c:pt idx="37">
                  <c:v>45555</c:v>
                </c:pt>
                <c:pt idx="38">
                  <c:v>45548</c:v>
                </c:pt>
                <c:pt idx="39">
                  <c:v>45541</c:v>
                </c:pt>
                <c:pt idx="40">
                  <c:v>45534</c:v>
                </c:pt>
                <c:pt idx="41">
                  <c:v>45527</c:v>
                </c:pt>
                <c:pt idx="42">
                  <c:v>45520</c:v>
                </c:pt>
                <c:pt idx="43">
                  <c:v>45513</c:v>
                </c:pt>
                <c:pt idx="44">
                  <c:v>45506</c:v>
                </c:pt>
                <c:pt idx="45">
                  <c:v>45499</c:v>
                </c:pt>
                <c:pt idx="46">
                  <c:v>45492</c:v>
                </c:pt>
                <c:pt idx="47">
                  <c:v>45485</c:v>
                </c:pt>
                <c:pt idx="48">
                  <c:v>45478</c:v>
                </c:pt>
                <c:pt idx="49">
                  <c:v>45471</c:v>
                </c:pt>
                <c:pt idx="50">
                  <c:v>45464</c:v>
                </c:pt>
                <c:pt idx="51">
                  <c:v>45457</c:v>
                </c:pt>
                <c:pt idx="52">
                  <c:v>45450</c:v>
                </c:pt>
                <c:pt idx="53">
                  <c:v>45443</c:v>
                </c:pt>
                <c:pt idx="54">
                  <c:v>45436</c:v>
                </c:pt>
                <c:pt idx="55">
                  <c:v>45429</c:v>
                </c:pt>
                <c:pt idx="56">
                  <c:v>45422</c:v>
                </c:pt>
                <c:pt idx="57">
                  <c:v>45415</c:v>
                </c:pt>
                <c:pt idx="58">
                  <c:v>45408</c:v>
                </c:pt>
                <c:pt idx="59">
                  <c:v>45401</c:v>
                </c:pt>
                <c:pt idx="60">
                  <c:v>45394</c:v>
                </c:pt>
                <c:pt idx="61">
                  <c:v>45387</c:v>
                </c:pt>
                <c:pt idx="62">
                  <c:v>45380</c:v>
                </c:pt>
                <c:pt idx="63">
                  <c:v>45373</c:v>
                </c:pt>
                <c:pt idx="64">
                  <c:v>45366</c:v>
                </c:pt>
                <c:pt idx="65">
                  <c:v>45359</c:v>
                </c:pt>
                <c:pt idx="66">
                  <c:v>45352</c:v>
                </c:pt>
                <c:pt idx="67">
                  <c:v>45345</c:v>
                </c:pt>
                <c:pt idx="68">
                  <c:v>45338</c:v>
                </c:pt>
                <c:pt idx="69">
                  <c:v>45331</c:v>
                </c:pt>
                <c:pt idx="70">
                  <c:v>45324</c:v>
                </c:pt>
                <c:pt idx="71">
                  <c:v>45317</c:v>
                </c:pt>
                <c:pt idx="72">
                  <c:v>45310</c:v>
                </c:pt>
                <c:pt idx="73">
                  <c:v>45303</c:v>
                </c:pt>
                <c:pt idx="74">
                  <c:v>45296</c:v>
                </c:pt>
                <c:pt idx="75">
                  <c:v>45289</c:v>
                </c:pt>
                <c:pt idx="76">
                  <c:v>45282</c:v>
                </c:pt>
                <c:pt idx="77">
                  <c:v>45275</c:v>
                </c:pt>
                <c:pt idx="78">
                  <c:v>45268</c:v>
                </c:pt>
                <c:pt idx="79">
                  <c:v>45261</c:v>
                </c:pt>
                <c:pt idx="80">
                  <c:v>45254</c:v>
                </c:pt>
                <c:pt idx="81">
                  <c:v>45247</c:v>
                </c:pt>
                <c:pt idx="82">
                  <c:v>45240</c:v>
                </c:pt>
                <c:pt idx="83">
                  <c:v>45233</c:v>
                </c:pt>
                <c:pt idx="84">
                  <c:v>45226</c:v>
                </c:pt>
                <c:pt idx="85">
                  <c:v>45219</c:v>
                </c:pt>
                <c:pt idx="86">
                  <c:v>45212</c:v>
                </c:pt>
                <c:pt idx="87">
                  <c:v>45205</c:v>
                </c:pt>
                <c:pt idx="88">
                  <c:v>45198</c:v>
                </c:pt>
                <c:pt idx="89">
                  <c:v>45191</c:v>
                </c:pt>
                <c:pt idx="90">
                  <c:v>45184</c:v>
                </c:pt>
                <c:pt idx="91">
                  <c:v>45177</c:v>
                </c:pt>
                <c:pt idx="92">
                  <c:v>45170</c:v>
                </c:pt>
                <c:pt idx="93">
                  <c:v>45163</c:v>
                </c:pt>
                <c:pt idx="94">
                  <c:v>45156</c:v>
                </c:pt>
                <c:pt idx="95">
                  <c:v>45149</c:v>
                </c:pt>
                <c:pt idx="96">
                  <c:v>45142</c:v>
                </c:pt>
                <c:pt idx="97">
                  <c:v>45135</c:v>
                </c:pt>
                <c:pt idx="98">
                  <c:v>45128</c:v>
                </c:pt>
                <c:pt idx="99">
                  <c:v>45121</c:v>
                </c:pt>
                <c:pt idx="100">
                  <c:v>45114</c:v>
                </c:pt>
                <c:pt idx="101">
                  <c:v>45107</c:v>
                </c:pt>
                <c:pt idx="102">
                  <c:v>45100</c:v>
                </c:pt>
                <c:pt idx="103">
                  <c:v>45093</c:v>
                </c:pt>
                <c:pt idx="104">
                  <c:v>45086</c:v>
                </c:pt>
                <c:pt idx="105">
                  <c:v>45079</c:v>
                </c:pt>
                <c:pt idx="106">
                  <c:v>45072</c:v>
                </c:pt>
                <c:pt idx="107">
                  <c:v>45065</c:v>
                </c:pt>
                <c:pt idx="108">
                  <c:v>45058</c:v>
                </c:pt>
                <c:pt idx="109">
                  <c:v>45051</c:v>
                </c:pt>
                <c:pt idx="110">
                  <c:v>45044</c:v>
                </c:pt>
                <c:pt idx="111">
                  <c:v>45037</c:v>
                </c:pt>
                <c:pt idx="112">
                  <c:v>45030</c:v>
                </c:pt>
                <c:pt idx="113">
                  <c:v>45023</c:v>
                </c:pt>
                <c:pt idx="114">
                  <c:v>45016</c:v>
                </c:pt>
                <c:pt idx="115">
                  <c:v>45009</c:v>
                </c:pt>
                <c:pt idx="116">
                  <c:v>45002</c:v>
                </c:pt>
                <c:pt idx="117">
                  <c:v>44995</c:v>
                </c:pt>
                <c:pt idx="118">
                  <c:v>44988</c:v>
                </c:pt>
                <c:pt idx="119">
                  <c:v>44981</c:v>
                </c:pt>
                <c:pt idx="120">
                  <c:v>44974</c:v>
                </c:pt>
                <c:pt idx="121">
                  <c:v>44967</c:v>
                </c:pt>
                <c:pt idx="122">
                  <c:v>44960</c:v>
                </c:pt>
                <c:pt idx="123">
                  <c:v>44953</c:v>
                </c:pt>
                <c:pt idx="124">
                  <c:v>44946</c:v>
                </c:pt>
                <c:pt idx="125">
                  <c:v>44939</c:v>
                </c:pt>
                <c:pt idx="126">
                  <c:v>44932</c:v>
                </c:pt>
                <c:pt idx="127">
                  <c:v>44925</c:v>
                </c:pt>
                <c:pt idx="128">
                  <c:v>44918</c:v>
                </c:pt>
                <c:pt idx="129">
                  <c:v>44911</c:v>
                </c:pt>
                <c:pt idx="130">
                  <c:v>44904</c:v>
                </c:pt>
                <c:pt idx="131">
                  <c:v>44897</c:v>
                </c:pt>
                <c:pt idx="132">
                  <c:v>44890</c:v>
                </c:pt>
                <c:pt idx="133">
                  <c:v>44883</c:v>
                </c:pt>
                <c:pt idx="134">
                  <c:v>44876</c:v>
                </c:pt>
                <c:pt idx="135">
                  <c:v>44869</c:v>
                </c:pt>
                <c:pt idx="136">
                  <c:v>44862</c:v>
                </c:pt>
                <c:pt idx="137">
                  <c:v>44855</c:v>
                </c:pt>
                <c:pt idx="138">
                  <c:v>44848</c:v>
                </c:pt>
                <c:pt idx="139">
                  <c:v>44841</c:v>
                </c:pt>
                <c:pt idx="140">
                  <c:v>44834</c:v>
                </c:pt>
                <c:pt idx="141">
                  <c:v>44827</c:v>
                </c:pt>
                <c:pt idx="142">
                  <c:v>44820</c:v>
                </c:pt>
                <c:pt idx="143">
                  <c:v>44813</c:v>
                </c:pt>
                <c:pt idx="144">
                  <c:v>44806</c:v>
                </c:pt>
                <c:pt idx="145">
                  <c:v>44799</c:v>
                </c:pt>
                <c:pt idx="146">
                  <c:v>44792</c:v>
                </c:pt>
                <c:pt idx="147">
                  <c:v>44785</c:v>
                </c:pt>
                <c:pt idx="148">
                  <c:v>44778</c:v>
                </c:pt>
                <c:pt idx="149">
                  <c:v>44771</c:v>
                </c:pt>
                <c:pt idx="150">
                  <c:v>44764</c:v>
                </c:pt>
                <c:pt idx="151">
                  <c:v>44757</c:v>
                </c:pt>
                <c:pt idx="152">
                  <c:v>44750</c:v>
                </c:pt>
                <c:pt idx="153">
                  <c:v>44743</c:v>
                </c:pt>
                <c:pt idx="154">
                  <c:v>44736</c:v>
                </c:pt>
                <c:pt idx="155">
                  <c:v>44729</c:v>
                </c:pt>
                <c:pt idx="156">
                  <c:v>44722</c:v>
                </c:pt>
                <c:pt idx="157">
                  <c:v>44715</c:v>
                </c:pt>
                <c:pt idx="158">
                  <c:v>44708</c:v>
                </c:pt>
                <c:pt idx="159">
                  <c:v>44701</c:v>
                </c:pt>
                <c:pt idx="160">
                  <c:v>44694</c:v>
                </c:pt>
                <c:pt idx="161">
                  <c:v>44687</c:v>
                </c:pt>
                <c:pt idx="162">
                  <c:v>44680</c:v>
                </c:pt>
                <c:pt idx="163">
                  <c:v>44673</c:v>
                </c:pt>
                <c:pt idx="164">
                  <c:v>44666</c:v>
                </c:pt>
                <c:pt idx="165">
                  <c:v>44659</c:v>
                </c:pt>
                <c:pt idx="166">
                  <c:v>44652</c:v>
                </c:pt>
                <c:pt idx="167">
                  <c:v>44645</c:v>
                </c:pt>
                <c:pt idx="168">
                  <c:v>44638</c:v>
                </c:pt>
                <c:pt idx="169">
                  <c:v>44631</c:v>
                </c:pt>
                <c:pt idx="170">
                  <c:v>44624</c:v>
                </c:pt>
                <c:pt idx="171">
                  <c:v>44617</c:v>
                </c:pt>
                <c:pt idx="172">
                  <c:v>44610</c:v>
                </c:pt>
                <c:pt idx="173">
                  <c:v>44603</c:v>
                </c:pt>
                <c:pt idx="174">
                  <c:v>44596</c:v>
                </c:pt>
                <c:pt idx="175">
                  <c:v>44589</c:v>
                </c:pt>
                <c:pt idx="176">
                  <c:v>44582</c:v>
                </c:pt>
                <c:pt idx="177">
                  <c:v>44575</c:v>
                </c:pt>
                <c:pt idx="178">
                  <c:v>44568</c:v>
                </c:pt>
                <c:pt idx="179">
                  <c:v>44561</c:v>
                </c:pt>
                <c:pt idx="180">
                  <c:v>44554</c:v>
                </c:pt>
                <c:pt idx="181">
                  <c:v>44547</c:v>
                </c:pt>
                <c:pt idx="182">
                  <c:v>44540</c:v>
                </c:pt>
                <c:pt idx="183">
                  <c:v>44533</c:v>
                </c:pt>
                <c:pt idx="184">
                  <c:v>44526</c:v>
                </c:pt>
                <c:pt idx="185">
                  <c:v>44519</c:v>
                </c:pt>
                <c:pt idx="186">
                  <c:v>44512</c:v>
                </c:pt>
                <c:pt idx="187">
                  <c:v>44505</c:v>
                </c:pt>
                <c:pt idx="188">
                  <c:v>44498</c:v>
                </c:pt>
                <c:pt idx="189">
                  <c:v>44491</c:v>
                </c:pt>
                <c:pt idx="190">
                  <c:v>44484</c:v>
                </c:pt>
                <c:pt idx="191">
                  <c:v>44477</c:v>
                </c:pt>
                <c:pt idx="192">
                  <c:v>44470</c:v>
                </c:pt>
                <c:pt idx="193">
                  <c:v>44463</c:v>
                </c:pt>
                <c:pt idx="194">
                  <c:v>44456</c:v>
                </c:pt>
                <c:pt idx="195">
                  <c:v>44449</c:v>
                </c:pt>
                <c:pt idx="196">
                  <c:v>44442</c:v>
                </c:pt>
                <c:pt idx="197">
                  <c:v>44435</c:v>
                </c:pt>
                <c:pt idx="198">
                  <c:v>44428</c:v>
                </c:pt>
                <c:pt idx="199">
                  <c:v>44421</c:v>
                </c:pt>
                <c:pt idx="200">
                  <c:v>44414</c:v>
                </c:pt>
                <c:pt idx="201">
                  <c:v>44407</c:v>
                </c:pt>
                <c:pt idx="202">
                  <c:v>44400</c:v>
                </c:pt>
                <c:pt idx="203">
                  <c:v>44393</c:v>
                </c:pt>
                <c:pt idx="204">
                  <c:v>44386</c:v>
                </c:pt>
                <c:pt idx="205">
                  <c:v>44379</c:v>
                </c:pt>
                <c:pt idx="206">
                  <c:v>44372</c:v>
                </c:pt>
                <c:pt idx="207">
                  <c:v>44365</c:v>
                </c:pt>
                <c:pt idx="208">
                  <c:v>44358</c:v>
                </c:pt>
                <c:pt idx="209">
                  <c:v>44351</c:v>
                </c:pt>
                <c:pt idx="210">
                  <c:v>44344</c:v>
                </c:pt>
                <c:pt idx="211">
                  <c:v>44337</c:v>
                </c:pt>
                <c:pt idx="212">
                  <c:v>44330</c:v>
                </c:pt>
                <c:pt idx="213">
                  <c:v>44323</c:v>
                </c:pt>
                <c:pt idx="214">
                  <c:v>44316</c:v>
                </c:pt>
                <c:pt idx="215">
                  <c:v>44309</c:v>
                </c:pt>
                <c:pt idx="216">
                  <c:v>44302</c:v>
                </c:pt>
                <c:pt idx="217">
                  <c:v>44295</c:v>
                </c:pt>
                <c:pt idx="218">
                  <c:v>44288</c:v>
                </c:pt>
                <c:pt idx="219">
                  <c:v>44281</c:v>
                </c:pt>
                <c:pt idx="220">
                  <c:v>44274</c:v>
                </c:pt>
                <c:pt idx="221">
                  <c:v>44267</c:v>
                </c:pt>
                <c:pt idx="222">
                  <c:v>44260</c:v>
                </c:pt>
                <c:pt idx="223">
                  <c:v>44253</c:v>
                </c:pt>
                <c:pt idx="224">
                  <c:v>44246</c:v>
                </c:pt>
                <c:pt idx="225">
                  <c:v>44239</c:v>
                </c:pt>
                <c:pt idx="226">
                  <c:v>44232</c:v>
                </c:pt>
                <c:pt idx="227">
                  <c:v>44225</c:v>
                </c:pt>
                <c:pt idx="228">
                  <c:v>44218</c:v>
                </c:pt>
                <c:pt idx="229">
                  <c:v>44211</c:v>
                </c:pt>
                <c:pt idx="230">
                  <c:v>44204</c:v>
                </c:pt>
                <c:pt idx="231">
                  <c:v>44197</c:v>
                </c:pt>
                <c:pt idx="232">
                  <c:v>44190</c:v>
                </c:pt>
                <c:pt idx="233">
                  <c:v>44183</c:v>
                </c:pt>
                <c:pt idx="234">
                  <c:v>44176</c:v>
                </c:pt>
                <c:pt idx="235">
                  <c:v>44169</c:v>
                </c:pt>
                <c:pt idx="236">
                  <c:v>44162</c:v>
                </c:pt>
                <c:pt idx="237">
                  <c:v>44155</c:v>
                </c:pt>
                <c:pt idx="238">
                  <c:v>44148</c:v>
                </c:pt>
                <c:pt idx="239">
                  <c:v>44141</c:v>
                </c:pt>
                <c:pt idx="240">
                  <c:v>44134</c:v>
                </c:pt>
                <c:pt idx="241">
                  <c:v>44127</c:v>
                </c:pt>
                <c:pt idx="242">
                  <c:v>44120</c:v>
                </c:pt>
                <c:pt idx="243">
                  <c:v>44113</c:v>
                </c:pt>
                <c:pt idx="244">
                  <c:v>44106</c:v>
                </c:pt>
                <c:pt idx="245">
                  <c:v>44099</c:v>
                </c:pt>
                <c:pt idx="246">
                  <c:v>44092</c:v>
                </c:pt>
                <c:pt idx="247">
                  <c:v>44085</c:v>
                </c:pt>
                <c:pt idx="248">
                  <c:v>44078</c:v>
                </c:pt>
                <c:pt idx="249">
                  <c:v>44071</c:v>
                </c:pt>
                <c:pt idx="250">
                  <c:v>44064</c:v>
                </c:pt>
                <c:pt idx="251">
                  <c:v>44057</c:v>
                </c:pt>
                <c:pt idx="252">
                  <c:v>44050</c:v>
                </c:pt>
                <c:pt idx="253">
                  <c:v>44043</c:v>
                </c:pt>
                <c:pt idx="254">
                  <c:v>44036</c:v>
                </c:pt>
                <c:pt idx="255">
                  <c:v>44029</c:v>
                </c:pt>
                <c:pt idx="256">
                  <c:v>44022</c:v>
                </c:pt>
                <c:pt idx="257">
                  <c:v>44015</c:v>
                </c:pt>
                <c:pt idx="258">
                  <c:v>44008</c:v>
                </c:pt>
                <c:pt idx="259">
                  <c:v>44001</c:v>
                </c:pt>
                <c:pt idx="260">
                  <c:v>43994</c:v>
                </c:pt>
                <c:pt idx="261">
                  <c:v>43987</c:v>
                </c:pt>
                <c:pt idx="262">
                  <c:v>43980</c:v>
                </c:pt>
                <c:pt idx="263">
                  <c:v>43973</c:v>
                </c:pt>
                <c:pt idx="264">
                  <c:v>43966</c:v>
                </c:pt>
                <c:pt idx="265">
                  <c:v>43959</c:v>
                </c:pt>
                <c:pt idx="266">
                  <c:v>43952</c:v>
                </c:pt>
                <c:pt idx="267">
                  <c:v>43945</c:v>
                </c:pt>
                <c:pt idx="268">
                  <c:v>43938</c:v>
                </c:pt>
                <c:pt idx="269">
                  <c:v>43931</c:v>
                </c:pt>
                <c:pt idx="270">
                  <c:v>43924</c:v>
                </c:pt>
                <c:pt idx="271">
                  <c:v>43917</c:v>
                </c:pt>
                <c:pt idx="272">
                  <c:v>43910</c:v>
                </c:pt>
                <c:pt idx="273">
                  <c:v>43903</c:v>
                </c:pt>
                <c:pt idx="274">
                  <c:v>43896</c:v>
                </c:pt>
                <c:pt idx="275">
                  <c:v>43889</c:v>
                </c:pt>
                <c:pt idx="276">
                  <c:v>43882</c:v>
                </c:pt>
                <c:pt idx="277">
                  <c:v>43875</c:v>
                </c:pt>
                <c:pt idx="278">
                  <c:v>43868</c:v>
                </c:pt>
                <c:pt idx="279">
                  <c:v>43861</c:v>
                </c:pt>
                <c:pt idx="280">
                  <c:v>43854</c:v>
                </c:pt>
                <c:pt idx="281">
                  <c:v>43847</c:v>
                </c:pt>
                <c:pt idx="282">
                  <c:v>43840</c:v>
                </c:pt>
                <c:pt idx="283">
                  <c:v>43833</c:v>
                </c:pt>
                <c:pt idx="284">
                  <c:v>43826</c:v>
                </c:pt>
                <c:pt idx="285">
                  <c:v>43819</c:v>
                </c:pt>
                <c:pt idx="286">
                  <c:v>43812</c:v>
                </c:pt>
                <c:pt idx="287">
                  <c:v>43805</c:v>
                </c:pt>
                <c:pt idx="288">
                  <c:v>43798</c:v>
                </c:pt>
                <c:pt idx="289">
                  <c:v>43791</c:v>
                </c:pt>
                <c:pt idx="290">
                  <c:v>43784</c:v>
                </c:pt>
                <c:pt idx="291">
                  <c:v>43777</c:v>
                </c:pt>
                <c:pt idx="292">
                  <c:v>43770</c:v>
                </c:pt>
                <c:pt idx="293">
                  <c:v>43763</c:v>
                </c:pt>
                <c:pt idx="294">
                  <c:v>43756</c:v>
                </c:pt>
                <c:pt idx="295">
                  <c:v>43749</c:v>
                </c:pt>
                <c:pt idx="296">
                  <c:v>43742</c:v>
                </c:pt>
                <c:pt idx="297">
                  <c:v>43735</c:v>
                </c:pt>
                <c:pt idx="298">
                  <c:v>43728</c:v>
                </c:pt>
                <c:pt idx="299">
                  <c:v>43721</c:v>
                </c:pt>
                <c:pt idx="300">
                  <c:v>43714</c:v>
                </c:pt>
                <c:pt idx="301">
                  <c:v>43707</c:v>
                </c:pt>
                <c:pt idx="302">
                  <c:v>43700</c:v>
                </c:pt>
                <c:pt idx="303">
                  <c:v>43693</c:v>
                </c:pt>
                <c:pt idx="304">
                  <c:v>43686</c:v>
                </c:pt>
                <c:pt idx="305">
                  <c:v>43679</c:v>
                </c:pt>
                <c:pt idx="306">
                  <c:v>43672</c:v>
                </c:pt>
                <c:pt idx="307">
                  <c:v>43665</c:v>
                </c:pt>
                <c:pt idx="308">
                  <c:v>43658</c:v>
                </c:pt>
                <c:pt idx="309">
                  <c:v>43651</c:v>
                </c:pt>
                <c:pt idx="310">
                  <c:v>43644</c:v>
                </c:pt>
                <c:pt idx="311">
                  <c:v>43637</c:v>
                </c:pt>
                <c:pt idx="312">
                  <c:v>43630</c:v>
                </c:pt>
                <c:pt idx="313">
                  <c:v>43623</c:v>
                </c:pt>
                <c:pt idx="314">
                  <c:v>43616</c:v>
                </c:pt>
                <c:pt idx="315">
                  <c:v>43609</c:v>
                </c:pt>
                <c:pt idx="316">
                  <c:v>43602</c:v>
                </c:pt>
                <c:pt idx="317">
                  <c:v>43595</c:v>
                </c:pt>
                <c:pt idx="318">
                  <c:v>43588</c:v>
                </c:pt>
                <c:pt idx="319">
                  <c:v>43581</c:v>
                </c:pt>
                <c:pt idx="320">
                  <c:v>43574</c:v>
                </c:pt>
                <c:pt idx="321">
                  <c:v>43567</c:v>
                </c:pt>
                <c:pt idx="322">
                  <c:v>43560</c:v>
                </c:pt>
                <c:pt idx="323">
                  <c:v>43553</c:v>
                </c:pt>
                <c:pt idx="324">
                  <c:v>43546</c:v>
                </c:pt>
                <c:pt idx="325">
                  <c:v>43539</c:v>
                </c:pt>
                <c:pt idx="326">
                  <c:v>43532</c:v>
                </c:pt>
                <c:pt idx="327">
                  <c:v>43525</c:v>
                </c:pt>
                <c:pt idx="328">
                  <c:v>43518</c:v>
                </c:pt>
                <c:pt idx="329">
                  <c:v>43511</c:v>
                </c:pt>
                <c:pt idx="330">
                  <c:v>43504</c:v>
                </c:pt>
                <c:pt idx="331">
                  <c:v>43497</c:v>
                </c:pt>
                <c:pt idx="332">
                  <c:v>43490</c:v>
                </c:pt>
                <c:pt idx="333">
                  <c:v>43483</c:v>
                </c:pt>
                <c:pt idx="334">
                  <c:v>43476</c:v>
                </c:pt>
                <c:pt idx="335">
                  <c:v>43469</c:v>
                </c:pt>
                <c:pt idx="336">
                  <c:v>43462</c:v>
                </c:pt>
                <c:pt idx="337">
                  <c:v>43455</c:v>
                </c:pt>
                <c:pt idx="338">
                  <c:v>43448</c:v>
                </c:pt>
                <c:pt idx="339">
                  <c:v>43441</c:v>
                </c:pt>
                <c:pt idx="340">
                  <c:v>43434</c:v>
                </c:pt>
                <c:pt idx="341">
                  <c:v>43427</c:v>
                </c:pt>
                <c:pt idx="342">
                  <c:v>43420</c:v>
                </c:pt>
                <c:pt idx="343">
                  <c:v>43413</c:v>
                </c:pt>
                <c:pt idx="344">
                  <c:v>43406</c:v>
                </c:pt>
                <c:pt idx="345">
                  <c:v>43399</c:v>
                </c:pt>
                <c:pt idx="346">
                  <c:v>43392</c:v>
                </c:pt>
                <c:pt idx="347">
                  <c:v>43385</c:v>
                </c:pt>
                <c:pt idx="348">
                  <c:v>43378</c:v>
                </c:pt>
                <c:pt idx="349">
                  <c:v>43371</c:v>
                </c:pt>
                <c:pt idx="350">
                  <c:v>43364</c:v>
                </c:pt>
                <c:pt idx="351">
                  <c:v>43357</c:v>
                </c:pt>
                <c:pt idx="352">
                  <c:v>43350</c:v>
                </c:pt>
                <c:pt idx="353">
                  <c:v>43343</c:v>
                </c:pt>
                <c:pt idx="354">
                  <c:v>43336</c:v>
                </c:pt>
                <c:pt idx="355">
                  <c:v>43329</c:v>
                </c:pt>
                <c:pt idx="356">
                  <c:v>43322</c:v>
                </c:pt>
                <c:pt idx="357">
                  <c:v>43315</c:v>
                </c:pt>
                <c:pt idx="358">
                  <c:v>43308</c:v>
                </c:pt>
                <c:pt idx="359">
                  <c:v>43301</c:v>
                </c:pt>
                <c:pt idx="360">
                  <c:v>43294</c:v>
                </c:pt>
                <c:pt idx="361">
                  <c:v>43287</c:v>
                </c:pt>
                <c:pt idx="362">
                  <c:v>43280</c:v>
                </c:pt>
                <c:pt idx="363">
                  <c:v>43273</c:v>
                </c:pt>
                <c:pt idx="364">
                  <c:v>43266</c:v>
                </c:pt>
                <c:pt idx="365">
                  <c:v>43259</c:v>
                </c:pt>
                <c:pt idx="366">
                  <c:v>43252</c:v>
                </c:pt>
                <c:pt idx="367">
                  <c:v>43245</c:v>
                </c:pt>
                <c:pt idx="368">
                  <c:v>43238</c:v>
                </c:pt>
                <c:pt idx="369">
                  <c:v>43231</c:v>
                </c:pt>
                <c:pt idx="370">
                  <c:v>43224</c:v>
                </c:pt>
                <c:pt idx="371">
                  <c:v>43217</c:v>
                </c:pt>
                <c:pt idx="372">
                  <c:v>43210</c:v>
                </c:pt>
                <c:pt idx="373">
                  <c:v>43203</c:v>
                </c:pt>
                <c:pt idx="374">
                  <c:v>43196</c:v>
                </c:pt>
                <c:pt idx="375">
                  <c:v>43189</c:v>
                </c:pt>
                <c:pt idx="376">
                  <c:v>43182</c:v>
                </c:pt>
                <c:pt idx="377">
                  <c:v>43175</c:v>
                </c:pt>
                <c:pt idx="378">
                  <c:v>43168</c:v>
                </c:pt>
                <c:pt idx="379">
                  <c:v>43161</c:v>
                </c:pt>
                <c:pt idx="380">
                  <c:v>43154</c:v>
                </c:pt>
                <c:pt idx="381">
                  <c:v>43147</c:v>
                </c:pt>
                <c:pt idx="382">
                  <c:v>43140</c:v>
                </c:pt>
                <c:pt idx="383">
                  <c:v>43133</c:v>
                </c:pt>
                <c:pt idx="384">
                  <c:v>43126</c:v>
                </c:pt>
                <c:pt idx="385">
                  <c:v>43119</c:v>
                </c:pt>
                <c:pt idx="386">
                  <c:v>43112</c:v>
                </c:pt>
                <c:pt idx="387">
                  <c:v>43105</c:v>
                </c:pt>
                <c:pt idx="388">
                  <c:v>43098</c:v>
                </c:pt>
                <c:pt idx="389">
                  <c:v>43091</c:v>
                </c:pt>
                <c:pt idx="390">
                  <c:v>43084</c:v>
                </c:pt>
                <c:pt idx="391">
                  <c:v>43077</c:v>
                </c:pt>
                <c:pt idx="392">
                  <c:v>43070</c:v>
                </c:pt>
                <c:pt idx="393">
                  <c:v>43063</c:v>
                </c:pt>
                <c:pt idx="394">
                  <c:v>43056</c:v>
                </c:pt>
                <c:pt idx="395">
                  <c:v>43049</c:v>
                </c:pt>
                <c:pt idx="396">
                  <c:v>43042</c:v>
                </c:pt>
                <c:pt idx="397">
                  <c:v>43035</c:v>
                </c:pt>
                <c:pt idx="398">
                  <c:v>43028</c:v>
                </c:pt>
                <c:pt idx="399">
                  <c:v>43021</c:v>
                </c:pt>
                <c:pt idx="400">
                  <c:v>43014</c:v>
                </c:pt>
                <c:pt idx="401">
                  <c:v>43007</c:v>
                </c:pt>
                <c:pt idx="402">
                  <c:v>43000</c:v>
                </c:pt>
                <c:pt idx="403">
                  <c:v>42993</c:v>
                </c:pt>
                <c:pt idx="404">
                  <c:v>42986</c:v>
                </c:pt>
                <c:pt idx="405">
                  <c:v>42979</c:v>
                </c:pt>
                <c:pt idx="406">
                  <c:v>42972</c:v>
                </c:pt>
                <c:pt idx="407">
                  <c:v>42965</c:v>
                </c:pt>
                <c:pt idx="408">
                  <c:v>42958</c:v>
                </c:pt>
                <c:pt idx="409">
                  <c:v>42951</c:v>
                </c:pt>
                <c:pt idx="410">
                  <c:v>42944</c:v>
                </c:pt>
                <c:pt idx="411">
                  <c:v>42937</c:v>
                </c:pt>
                <c:pt idx="412">
                  <c:v>42930</c:v>
                </c:pt>
                <c:pt idx="413">
                  <c:v>42923</c:v>
                </c:pt>
                <c:pt idx="414">
                  <c:v>42916</c:v>
                </c:pt>
                <c:pt idx="415">
                  <c:v>42909</c:v>
                </c:pt>
                <c:pt idx="416">
                  <c:v>42902</c:v>
                </c:pt>
                <c:pt idx="417">
                  <c:v>42895</c:v>
                </c:pt>
                <c:pt idx="418">
                  <c:v>42888</c:v>
                </c:pt>
                <c:pt idx="419">
                  <c:v>42881</c:v>
                </c:pt>
                <c:pt idx="420">
                  <c:v>42874</c:v>
                </c:pt>
                <c:pt idx="421">
                  <c:v>42867</c:v>
                </c:pt>
                <c:pt idx="422">
                  <c:v>42860</c:v>
                </c:pt>
                <c:pt idx="423">
                  <c:v>42853</c:v>
                </c:pt>
                <c:pt idx="424">
                  <c:v>42846</c:v>
                </c:pt>
                <c:pt idx="425">
                  <c:v>42839</c:v>
                </c:pt>
                <c:pt idx="426">
                  <c:v>42832</c:v>
                </c:pt>
                <c:pt idx="427">
                  <c:v>42825</c:v>
                </c:pt>
                <c:pt idx="428">
                  <c:v>42818</c:v>
                </c:pt>
                <c:pt idx="429">
                  <c:v>42811</c:v>
                </c:pt>
                <c:pt idx="430">
                  <c:v>42804</c:v>
                </c:pt>
                <c:pt idx="431">
                  <c:v>42797</c:v>
                </c:pt>
                <c:pt idx="432">
                  <c:v>42790</c:v>
                </c:pt>
                <c:pt idx="433">
                  <c:v>42783</c:v>
                </c:pt>
                <c:pt idx="434">
                  <c:v>42776</c:v>
                </c:pt>
                <c:pt idx="435">
                  <c:v>42769</c:v>
                </c:pt>
                <c:pt idx="436">
                  <c:v>42762</c:v>
                </c:pt>
                <c:pt idx="437">
                  <c:v>42755</c:v>
                </c:pt>
                <c:pt idx="438">
                  <c:v>42748</c:v>
                </c:pt>
                <c:pt idx="439">
                  <c:v>42741</c:v>
                </c:pt>
                <c:pt idx="440">
                  <c:v>42734</c:v>
                </c:pt>
                <c:pt idx="441">
                  <c:v>42727</c:v>
                </c:pt>
                <c:pt idx="442">
                  <c:v>42720</c:v>
                </c:pt>
                <c:pt idx="443">
                  <c:v>42713</c:v>
                </c:pt>
                <c:pt idx="444">
                  <c:v>42706</c:v>
                </c:pt>
                <c:pt idx="445">
                  <c:v>42699</c:v>
                </c:pt>
                <c:pt idx="446">
                  <c:v>42692</c:v>
                </c:pt>
                <c:pt idx="447">
                  <c:v>42685</c:v>
                </c:pt>
                <c:pt idx="448">
                  <c:v>42678</c:v>
                </c:pt>
                <c:pt idx="449">
                  <c:v>42671</c:v>
                </c:pt>
                <c:pt idx="450">
                  <c:v>42664</c:v>
                </c:pt>
                <c:pt idx="451">
                  <c:v>42657</c:v>
                </c:pt>
                <c:pt idx="452">
                  <c:v>42650</c:v>
                </c:pt>
                <c:pt idx="453">
                  <c:v>42643</c:v>
                </c:pt>
                <c:pt idx="454">
                  <c:v>42636</c:v>
                </c:pt>
                <c:pt idx="455">
                  <c:v>42629</c:v>
                </c:pt>
                <c:pt idx="456">
                  <c:v>42622</c:v>
                </c:pt>
                <c:pt idx="457">
                  <c:v>42615</c:v>
                </c:pt>
                <c:pt idx="458">
                  <c:v>42608</c:v>
                </c:pt>
                <c:pt idx="459">
                  <c:v>42601</c:v>
                </c:pt>
                <c:pt idx="460">
                  <c:v>42594</c:v>
                </c:pt>
                <c:pt idx="461">
                  <c:v>42587</c:v>
                </c:pt>
                <c:pt idx="462">
                  <c:v>42580</c:v>
                </c:pt>
                <c:pt idx="463">
                  <c:v>42573</c:v>
                </c:pt>
                <c:pt idx="464">
                  <c:v>42566</c:v>
                </c:pt>
                <c:pt idx="465">
                  <c:v>42559</c:v>
                </c:pt>
                <c:pt idx="466">
                  <c:v>42552</c:v>
                </c:pt>
                <c:pt idx="467">
                  <c:v>42545</c:v>
                </c:pt>
                <c:pt idx="468">
                  <c:v>42538</c:v>
                </c:pt>
                <c:pt idx="469">
                  <c:v>42531</c:v>
                </c:pt>
                <c:pt idx="470">
                  <c:v>42524</c:v>
                </c:pt>
                <c:pt idx="471">
                  <c:v>42517</c:v>
                </c:pt>
                <c:pt idx="472">
                  <c:v>42510</c:v>
                </c:pt>
                <c:pt idx="473">
                  <c:v>42503</c:v>
                </c:pt>
                <c:pt idx="474">
                  <c:v>42496</c:v>
                </c:pt>
                <c:pt idx="475">
                  <c:v>42489</c:v>
                </c:pt>
                <c:pt idx="476">
                  <c:v>42482</c:v>
                </c:pt>
                <c:pt idx="477">
                  <c:v>42475</c:v>
                </c:pt>
                <c:pt idx="478">
                  <c:v>42468</c:v>
                </c:pt>
                <c:pt idx="479">
                  <c:v>42461</c:v>
                </c:pt>
                <c:pt idx="480">
                  <c:v>42454</c:v>
                </c:pt>
                <c:pt idx="481">
                  <c:v>42447</c:v>
                </c:pt>
                <c:pt idx="482">
                  <c:v>42440</c:v>
                </c:pt>
                <c:pt idx="483">
                  <c:v>42433</c:v>
                </c:pt>
                <c:pt idx="484">
                  <c:v>42426</c:v>
                </c:pt>
                <c:pt idx="485">
                  <c:v>42419</c:v>
                </c:pt>
                <c:pt idx="486">
                  <c:v>42412</c:v>
                </c:pt>
                <c:pt idx="487">
                  <c:v>42405</c:v>
                </c:pt>
                <c:pt idx="488">
                  <c:v>42398</c:v>
                </c:pt>
                <c:pt idx="489">
                  <c:v>42391</c:v>
                </c:pt>
                <c:pt idx="490">
                  <c:v>42384</c:v>
                </c:pt>
                <c:pt idx="491">
                  <c:v>42377</c:v>
                </c:pt>
                <c:pt idx="492">
                  <c:v>42370</c:v>
                </c:pt>
                <c:pt idx="493">
                  <c:v>42363</c:v>
                </c:pt>
                <c:pt idx="494">
                  <c:v>42356</c:v>
                </c:pt>
                <c:pt idx="495">
                  <c:v>42349</c:v>
                </c:pt>
                <c:pt idx="496">
                  <c:v>42342</c:v>
                </c:pt>
                <c:pt idx="497">
                  <c:v>42335</c:v>
                </c:pt>
                <c:pt idx="498">
                  <c:v>42328</c:v>
                </c:pt>
                <c:pt idx="499">
                  <c:v>42321</c:v>
                </c:pt>
                <c:pt idx="500">
                  <c:v>42314</c:v>
                </c:pt>
                <c:pt idx="501">
                  <c:v>42307</c:v>
                </c:pt>
                <c:pt idx="502">
                  <c:v>42300</c:v>
                </c:pt>
                <c:pt idx="503">
                  <c:v>42293</c:v>
                </c:pt>
                <c:pt idx="504">
                  <c:v>42286</c:v>
                </c:pt>
                <c:pt idx="505">
                  <c:v>42279</c:v>
                </c:pt>
                <c:pt idx="506">
                  <c:v>42272</c:v>
                </c:pt>
                <c:pt idx="507">
                  <c:v>42265</c:v>
                </c:pt>
                <c:pt idx="508">
                  <c:v>42258</c:v>
                </c:pt>
                <c:pt idx="509">
                  <c:v>42251</c:v>
                </c:pt>
                <c:pt idx="510">
                  <c:v>42244</c:v>
                </c:pt>
                <c:pt idx="511">
                  <c:v>42237</c:v>
                </c:pt>
                <c:pt idx="512">
                  <c:v>42230</c:v>
                </c:pt>
                <c:pt idx="513">
                  <c:v>42223</c:v>
                </c:pt>
                <c:pt idx="514">
                  <c:v>42216</c:v>
                </c:pt>
                <c:pt idx="515">
                  <c:v>42209</c:v>
                </c:pt>
                <c:pt idx="516">
                  <c:v>42202</c:v>
                </c:pt>
                <c:pt idx="517">
                  <c:v>42195</c:v>
                </c:pt>
                <c:pt idx="518">
                  <c:v>42188</c:v>
                </c:pt>
                <c:pt idx="519">
                  <c:v>42181</c:v>
                </c:pt>
                <c:pt idx="520">
                  <c:v>42174</c:v>
                </c:pt>
                <c:pt idx="521">
                  <c:v>42167</c:v>
                </c:pt>
              </c:numCache>
            </c:numRef>
          </c:cat>
          <c:val>
            <c:numRef>
              <c:f>Sheet1!$B$2:$B$523</c:f>
              <c:numCache>
                <c:formatCode>General</c:formatCode>
                <c:ptCount val="522"/>
                <c:pt idx="0">
                  <c:v>0.88</c:v>
                </c:pt>
                <c:pt idx="1">
                  <c:v>0.88</c:v>
                </c:pt>
                <c:pt idx="2">
                  <c:v>0.91</c:v>
                </c:pt>
                <c:pt idx="3">
                  <c:v>0.9</c:v>
                </c:pt>
                <c:pt idx="4">
                  <c:v>0.99</c:v>
                </c:pt>
                <c:pt idx="5">
                  <c:v>1.02</c:v>
                </c:pt>
                <c:pt idx="6">
                  <c:v>1.01</c:v>
                </c:pt>
                <c:pt idx="7">
                  <c:v>1.08</c:v>
                </c:pt>
                <c:pt idx="8">
                  <c:v>1.1299999999999999</c:v>
                </c:pt>
                <c:pt idx="9">
                  <c:v>1.0900000000000001</c:v>
                </c:pt>
                <c:pt idx="10">
                  <c:v>0.93</c:v>
                </c:pt>
                <c:pt idx="11">
                  <c:v>0.9</c:v>
                </c:pt>
                <c:pt idx="12">
                  <c:v>0.93</c:v>
                </c:pt>
                <c:pt idx="13">
                  <c:v>0.87</c:v>
                </c:pt>
                <c:pt idx="14">
                  <c:v>0.87</c:v>
                </c:pt>
                <c:pt idx="15">
                  <c:v>0.8</c:v>
                </c:pt>
                <c:pt idx="16">
                  <c:v>0.78</c:v>
                </c:pt>
                <c:pt idx="17">
                  <c:v>0.82</c:v>
                </c:pt>
                <c:pt idx="18">
                  <c:v>0.79</c:v>
                </c:pt>
                <c:pt idx="19">
                  <c:v>0.78</c:v>
                </c:pt>
                <c:pt idx="20">
                  <c:v>0.8</c:v>
                </c:pt>
                <c:pt idx="21">
                  <c:v>0.8</c:v>
                </c:pt>
                <c:pt idx="22">
                  <c:v>0.8</c:v>
                </c:pt>
                <c:pt idx="23">
                  <c:v>0.77</c:v>
                </c:pt>
                <c:pt idx="24">
                  <c:v>0.79</c:v>
                </c:pt>
                <c:pt idx="25">
                  <c:v>0.75</c:v>
                </c:pt>
                <c:pt idx="26">
                  <c:v>0.78</c:v>
                </c:pt>
                <c:pt idx="27">
                  <c:v>0.78</c:v>
                </c:pt>
                <c:pt idx="28">
                  <c:v>0.78</c:v>
                </c:pt>
                <c:pt idx="29">
                  <c:v>0.78</c:v>
                </c:pt>
                <c:pt idx="30">
                  <c:v>0.74</c:v>
                </c:pt>
                <c:pt idx="31">
                  <c:v>0.83</c:v>
                </c:pt>
                <c:pt idx="32">
                  <c:v>0.82</c:v>
                </c:pt>
                <c:pt idx="33">
                  <c:v>0.81</c:v>
                </c:pt>
                <c:pt idx="34">
                  <c:v>0.81</c:v>
                </c:pt>
                <c:pt idx="35">
                  <c:v>0.83</c:v>
                </c:pt>
                <c:pt idx="36">
                  <c:v>0.89</c:v>
                </c:pt>
                <c:pt idx="37">
                  <c:v>0.91</c:v>
                </c:pt>
                <c:pt idx="38">
                  <c:v>0.96</c:v>
                </c:pt>
                <c:pt idx="39">
                  <c:v>0.98</c:v>
                </c:pt>
                <c:pt idx="40">
                  <c:v>0.93</c:v>
                </c:pt>
                <c:pt idx="41">
                  <c:v>0.94</c:v>
                </c:pt>
                <c:pt idx="42">
                  <c:v>0.96</c:v>
                </c:pt>
                <c:pt idx="43">
                  <c:v>1.02</c:v>
                </c:pt>
                <c:pt idx="44">
                  <c:v>1.05</c:v>
                </c:pt>
                <c:pt idx="45">
                  <c:v>0.93</c:v>
                </c:pt>
                <c:pt idx="46">
                  <c:v>0.91</c:v>
                </c:pt>
                <c:pt idx="47">
                  <c:v>0.89</c:v>
                </c:pt>
                <c:pt idx="48">
                  <c:v>0.89</c:v>
                </c:pt>
                <c:pt idx="49">
                  <c:v>0.94</c:v>
                </c:pt>
                <c:pt idx="50">
                  <c:v>0.94</c:v>
                </c:pt>
                <c:pt idx="51">
                  <c:v>0.92</c:v>
                </c:pt>
                <c:pt idx="52">
                  <c:v>0.88</c:v>
                </c:pt>
                <c:pt idx="53">
                  <c:v>0.85</c:v>
                </c:pt>
                <c:pt idx="54">
                  <c:v>0.87</c:v>
                </c:pt>
                <c:pt idx="55">
                  <c:v>0.87</c:v>
                </c:pt>
                <c:pt idx="56">
                  <c:v>0.87</c:v>
                </c:pt>
                <c:pt idx="57">
                  <c:v>0.86</c:v>
                </c:pt>
                <c:pt idx="58">
                  <c:v>0.87</c:v>
                </c:pt>
                <c:pt idx="59">
                  <c:v>0.92</c:v>
                </c:pt>
                <c:pt idx="60">
                  <c:v>0.89</c:v>
                </c:pt>
                <c:pt idx="61">
                  <c:v>0.89</c:v>
                </c:pt>
                <c:pt idx="62">
                  <c:v>0.9</c:v>
                </c:pt>
                <c:pt idx="63">
                  <c:v>0.88</c:v>
                </c:pt>
                <c:pt idx="64">
                  <c:v>0.89</c:v>
                </c:pt>
                <c:pt idx="65">
                  <c:v>0.95</c:v>
                </c:pt>
                <c:pt idx="66">
                  <c:v>0.97</c:v>
                </c:pt>
                <c:pt idx="67">
                  <c:v>0.91</c:v>
                </c:pt>
                <c:pt idx="68">
                  <c:v>0.92</c:v>
                </c:pt>
                <c:pt idx="69">
                  <c:v>0.95</c:v>
                </c:pt>
                <c:pt idx="70">
                  <c:v>0.96</c:v>
                </c:pt>
                <c:pt idx="71">
                  <c:v>0.92</c:v>
                </c:pt>
                <c:pt idx="72">
                  <c:v>0.95</c:v>
                </c:pt>
                <c:pt idx="73">
                  <c:v>0.97</c:v>
                </c:pt>
                <c:pt idx="74">
                  <c:v>1.03</c:v>
                </c:pt>
                <c:pt idx="75">
                  <c:v>0.99</c:v>
                </c:pt>
                <c:pt idx="76">
                  <c:v>1</c:v>
                </c:pt>
                <c:pt idx="77">
                  <c:v>1</c:v>
                </c:pt>
                <c:pt idx="78">
                  <c:v>1.05</c:v>
                </c:pt>
                <c:pt idx="79">
                  <c:v>1.05</c:v>
                </c:pt>
                <c:pt idx="80">
                  <c:v>1.0900000000000001</c:v>
                </c:pt>
                <c:pt idx="81">
                  <c:v>1.1399999999999999</c:v>
                </c:pt>
                <c:pt idx="82">
                  <c:v>1.22</c:v>
                </c:pt>
                <c:pt idx="83">
                  <c:v>1.25</c:v>
                </c:pt>
                <c:pt idx="84">
                  <c:v>1.28</c:v>
                </c:pt>
                <c:pt idx="85">
                  <c:v>1.3</c:v>
                </c:pt>
                <c:pt idx="86">
                  <c:v>1.24</c:v>
                </c:pt>
                <c:pt idx="87">
                  <c:v>1.25</c:v>
                </c:pt>
                <c:pt idx="88">
                  <c:v>1.21</c:v>
                </c:pt>
                <c:pt idx="89">
                  <c:v>1.1599999999999999</c:v>
                </c:pt>
                <c:pt idx="90">
                  <c:v>1.18</c:v>
                </c:pt>
                <c:pt idx="91">
                  <c:v>1.19</c:v>
                </c:pt>
                <c:pt idx="92">
                  <c:v>1.19</c:v>
                </c:pt>
                <c:pt idx="93">
                  <c:v>1.19</c:v>
                </c:pt>
                <c:pt idx="94">
                  <c:v>1.24</c:v>
                </c:pt>
                <c:pt idx="95">
                  <c:v>1.19</c:v>
                </c:pt>
                <c:pt idx="96">
                  <c:v>1.18</c:v>
                </c:pt>
                <c:pt idx="97">
                  <c:v>1.1499999999999999</c:v>
                </c:pt>
                <c:pt idx="98">
                  <c:v>1.22</c:v>
                </c:pt>
                <c:pt idx="99">
                  <c:v>1.24</c:v>
                </c:pt>
                <c:pt idx="100">
                  <c:v>1.24</c:v>
                </c:pt>
                <c:pt idx="101">
                  <c:v>1.23</c:v>
                </c:pt>
                <c:pt idx="102">
                  <c:v>1.32</c:v>
                </c:pt>
                <c:pt idx="103">
                  <c:v>1.31</c:v>
                </c:pt>
                <c:pt idx="104">
                  <c:v>1.38</c:v>
                </c:pt>
                <c:pt idx="105">
                  <c:v>1.34</c:v>
                </c:pt>
                <c:pt idx="106">
                  <c:v>1.37</c:v>
                </c:pt>
                <c:pt idx="107">
                  <c:v>1.43</c:v>
                </c:pt>
                <c:pt idx="108">
                  <c:v>1.45</c:v>
                </c:pt>
                <c:pt idx="109">
                  <c:v>1.46</c:v>
                </c:pt>
                <c:pt idx="110">
                  <c:v>1.36</c:v>
                </c:pt>
                <c:pt idx="111">
                  <c:v>1.33</c:v>
                </c:pt>
                <c:pt idx="112">
                  <c:v>1.34</c:v>
                </c:pt>
                <c:pt idx="113">
                  <c:v>1.4</c:v>
                </c:pt>
                <c:pt idx="114">
                  <c:v>1.38</c:v>
                </c:pt>
                <c:pt idx="115">
                  <c:v>1.49</c:v>
                </c:pt>
                <c:pt idx="116">
                  <c:v>1.58</c:v>
                </c:pt>
                <c:pt idx="117">
                  <c:v>1.36</c:v>
                </c:pt>
                <c:pt idx="118">
                  <c:v>1.2</c:v>
                </c:pt>
                <c:pt idx="119">
                  <c:v>1.23</c:v>
                </c:pt>
                <c:pt idx="120">
                  <c:v>1.21</c:v>
                </c:pt>
                <c:pt idx="121">
                  <c:v>1.18</c:v>
                </c:pt>
                <c:pt idx="122">
                  <c:v>1.1499999999999999</c:v>
                </c:pt>
                <c:pt idx="123">
                  <c:v>1.19</c:v>
                </c:pt>
                <c:pt idx="124">
                  <c:v>1.23</c:v>
                </c:pt>
                <c:pt idx="125">
                  <c:v>1.24</c:v>
                </c:pt>
                <c:pt idx="126">
                  <c:v>1.32</c:v>
                </c:pt>
                <c:pt idx="127">
                  <c:v>1.3</c:v>
                </c:pt>
                <c:pt idx="128">
                  <c:v>1.3</c:v>
                </c:pt>
                <c:pt idx="129">
                  <c:v>1.32</c:v>
                </c:pt>
                <c:pt idx="130">
                  <c:v>1.3</c:v>
                </c:pt>
                <c:pt idx="131">
                  <c:v>1.3</c:v>
                </c:pt>
                <c:pt idx="132">
                  <c:v>1.3</c:v>
                </c:pt>
                <c:pt idx="133">
                  <c:v>1.35</c:v>
                </c:pt>
                <c:pt idx="134">
                  <c:v>1.47</c:v>
                </c:pt>
                <c:pt idx="135">
                  <c:v>1.52</c:v>
                </c:pt>
                <c:pt idx="136">
                  <c:v>1.58</c:v>
                </c:pt>
                <c:pt idx="137">
                  <c:v>1.64</c:v>
                </c:pt>
                <c:pt idx="138">
                  <c:v>1.64</c:v>
                </c:pt>
                <c:pt idx="139">
                  <c:v>1.54</c:v>
                </c:pt>
                <c:pt idx="140">
                  <c:v>1.59</c:v>
                </c:pt>
                <c:pt idx="141">
                  <c:v>1.46</c:v>
                </c:pt>
                <c:pt idx="142">
                  <c:v>1.42</c:v>
                </c:pt>
                <c:pt idx="143">
                  <c:v>1.41</c:v>
                </c:pt>
                <c:pt idx="144">
                  <c:v>1.45</c:v>
                </c:pt>
                <c:pt idx="145">
                  <c:v>1.37</c:v>
                </c:pt>
                <c:pt idx="146">
                  <c:v>1.36</c:v>
                </c:pt>
                <c:pt idx="147">
                  <c:v>1.32</c:v>
                </c:pt>
                <c:pt idx="148">
                  <c:v>1.41</c:v>
                </c:pt>
                <c:pt idx="149">
                  <c:v>1.44</c:v>
                </c:pt>
                <c:pt idx="150">
                  <c:v>1.44</c:v>
                </c:pt>
                <c:pt idx="151">
                  <c:v>1.5</c:v>
                </c:pt>
                <c:pt idx="152">
                  <c:v>1.47</c:v>
                </c:pt>
                <c:pt idx="153">
                  <c:v>1.58</c:v>
                </c:pt>
                <c:pt idx="154">
                  <c:v>1.48</c:v>
                </c:pt>
                <c:pt idx="155">
                  <c:v>1.44</c:v>
                </c:pt>
                <c:pt idx="156">
                  <c:v>1.36</c:v>
                </c:pt>
                <c:pt idx="157">
                  <c:v>1.31</c:v>
                </c:pt>
                <c:pt idx="158">
                  <c:v>1.34</c:v>
                </c:pt>
                <c:pt idx="159">
                  <c:v>1.49</c:v>
                </c:pt>
                <c:pt idx="160">
                  <c:v>1.41</c:v>
                </c:pt>
                <c:pt idx="161">
                  <c:v>1.34</c:v>
                </c:pt>
                <c:pt idx="162">
                  <c:v>1.35</c:v>
                </c:pt>
                <c:pt idx="163">
                  <c:v>1.32</c:v>
                </c:pt>
                <c:pt idx="164">
                  <c:v>1.21</c:v>
                </c:pt>
                <c:pt idx="165">
                  <c:v>1.1599999999999999</c:v>
                </c:pt>
                <c:pt idx="166">
                  <c:v>1.1499999999999999</c:v>
                </c:pt>
                <c:pt idx="167">
                  <c:v>1.21</c:v>
                </c:pt>
                <c:pt idx="168">
                  <c:v>1.27</c:v>
                </c:pt>
                <c:pt idx="169">
                  <c:v>1.43</c:v>
                </c:pt>
                <c:pt idx="170">
                  <c:v>1.3</c:v>
                </c:pt>
                <c:pt idx="171">
                  <c:v>1.21</c:v>
                </c:pt>
                <c:pt idx="172">
                  <c:v>1.18</c:v>
                </c:pt>
                <c:pt idx="173">
                  <c:v>1.08</c:v>
                </c:pt>
                <c:pt idx="174">
                  <c:v>1.08</c:v>
                </c:pt>
                <c:pt idx="175">
                  <c:v>1.06</c:v>
                </c:pt>
                <c:pt idx="176">
                  <c:v>1</c:v>
                </c:pt>
                <c:pt idx="177">
                  <c:v>0.96</c:v>
                </c:pt>
                <c:pt idx="178">
                  <c:v>0.92</c:v>
                </c:pt>
                <c:pt idx="179">
                  <c:v>0.92</c:v>
                </c:pt>
                <c:pt idx="180">
                  <c:v>0.96</c:v>
                </c:pt>
                <c:pt idx="181">
                  <c:v>0.98</c:v>
                </c:pt>
                <c:pt idx="182">
                  <c:v>0.96</c:v>
                </c:pt>
                <c:pt idx="183">
                  <c:v>1</c:v>
                </c:pt>
                <c:pt idx="184">
                  <c:v>0.98</c:v>
                </c:pt>
                <c:pt idx="185">
                  <c:v>0.92</c:v>
                </c:pt>
                <c:pt idx="186">
                  <c:v>0.88</c:v>
                </c:pt>
                <c:pt idx="187">
                  <c:v>0.86</c:v>
                </c:pt>
                <c:pt idx="188">
                  <c:v>0.87</c:v>
                </c:pt>
                <c:pt idx="189">
                  <c:v>0.86</c:v>
                </c:pt>
                <c:pt idx="190">
                  <c:v>0.85</c:v>
                </c:pt>
                <c:pt idx="191">
                  <c:v>0.86</c:v>
                </c:pt>
                <c:pt idx="192">
                  <c:v>0.84</c:v>
                </c:pt>
                <c:pt idx="193">
                  <c:v>0.82</c:v>
                </c:pt>
                <c:pt idx="194">
                  <c:v>0.85</c:v>
                </c:pt>
                <c:pt idx="195">
                  <c:v>0.86</c:v>
                </c:pt>
                <c:pt idx="196">
                  <c:v>0.88</c:v>
                </c:pt>
                <c:pt idx="197">
                  <c:v>0.88</c:v>
                </c:pt>
                <c:pt idx="198">
                  <c:v>0.91</c:v>
                </c:pt>
                <c:pt idx="199">
                  <c:v>0.88</c:v>
                </c:pt>
                <c:pt idx="200">
                  <c:v>0.88</c:v>
                </c:pt>
                <c:pt idx="201">
                  <c:v>0.86</c:v>
                </c:pt>
                <c:pt idx="202">
                  <c:v>0.86</c:v>
                </c:pt>
                <c:pt idx="203">
                  <c:v>0.86</c:v>
                </c:pt>
                <c:pt idx="204">
                  <c:v>0.85</c:v>
                </c:pt>
                <c:pt idx="205">
                  <c:v>0.82</c:v>
                </c:pt>
                <c:pt idx="206">
                  <c:v>0.81</c:v>
                </c:pt>
                <c:pt idx="207">
                  <c:v>0.82</c:v>
                </c:pt>
                <c:pt idx="208">
                  <c:v>0.84</c:v>
                </c:pt>
                <c:pt idx="209">
                  <c:v>0.85</c:v>
                </c:pt>
                <c:pt idx="210">
                  <c:v>0.84</c:v>
                </c:pt>
                <c:pt idx="211">
                  <c:v>0.86</c:v>
                </c:pt>
                <c:pt idx="212">
                  <c:v>0.86</c:v>
                </c:pt>
                <c:pt idx="213">
                  <c:v>0.87</c:v>
                </c:pt>
                <c:pt idx="214">
                  <c:v>0.88</c:v>
                </c:pt>
                <c:pt idx="215">
                  <c:v>0.9</c:v>
                </c:pt>
                <c:pt idx="216">
                  <c:v>0.89</c:v>
                </c:pt>
                <c:pt idx="217">
                  <c:v>0.89</c:v>
                </c:pt>
                <c:pt idx="218">
                  <c:v>0.89</c:v>
                </c:pt>
                <c:pt idx="219">
                  <c:v>0.96</c:v>
                </c:pt>
                <c:pt idx="220">
                  <c:v>0.95</c:v>
                </c:pt>
                <c:pt idx="221">
                  <c:v>0.98</c:v>
                </c:pt>
                <c:pt idx="222">
                  <c:v>0.96</c:v>
                </c:pt>
                <c:pt idx="223">
                  <c:v>0.9</c:v>
                </c:pt>
                <c:pt idx="224">
                  <c:v>0.89</c:v>
                </c:pt>
                <c:pt idx="225">
                  <c:v>0.92</c:v>
                </c:pt>
                <c:pt idx="226">
                  <c:v>0.93</c:v>
                </c:pt>
                <c:pt idx="227">
                  <c:v>0.97</c:v>
                </c:pt>
                <c:pt idx="228">
                  <c:v>0.95</c:v>
                </c:pt>
                <c:pt idx="229">
                  <c:v>0.94</c:v>
                </c:pt>
                <c:pt idx="230">
                  <c:v>0.95</c:v>
                </c:pt>
                <c:pt idx="231">
                  <c:v>0.96</c:v>
                </c:pt>
                <c:pt idx="232">
                  <c:v>1</c:v>
                </c:pt>
                <c:pt idx="233">
                  <c:v>1</c:v>
                </c:pt>
                <c:pt idx="234">
                  <c:v>1.05</c:v>
                </c:pt>
                <c:pt idx="235">
                  <c:v>1</c:v>
                </c:pt>
                <c:pt idx="236">
                  <c:v>1.06</c:v>
                </c:pt>
                <c:pt idx="237">
                  <c:v>1.1000000000000001</c:v>
                </c:pt>
                <c:pt idx="238">
                  <c:v>1.1399999999999999</c:v>
                </c:pt>
                <c:pt idx="239">
                  <c:v>1.17</c:v>
                </c:pt>
                <c:pt idx="240">
                  <c:v>1.25</c:v>
                </c:pt>
                <c:pt idx="241">
                  <c:v>1.23</c:v>
                </c:pt>
                <c:pt idx="242">
                  <c:v>1.25</c:v>
                </c:pt>
                <c:pt idx="243">
                  <c:v>1.26</c:v>
                </c:pt>
                <c:pt idx="244">
                  <c:v>1.34</c:v>
                </c:pt>
                <c:pt idx="245">
                  <c:v>1.4</c:v>
                </c:pt>
                <c:pt idx="246">
                  <c:v>1.28</c:v>
                </c:pt>
                <c:pt idx="247">
                  <c:v>1.31</c:v>
                </c:pt>
                <c:pt idx="248">
                  <c:v>1.29</c:v>
                </c:pt>
                <c:pt idx="249">
                  <c:v>1.3</c:v>
                </c:pt>
                <c:pt idx="250">
                  <c:v>1.31</c:v>
                </c:pt>
                <c:pt idx="251">
                  <c:v>1.28</c:v>
                </c:pt>
                <c:pt idx="252">
                  <c:v>1.26</c:v>
                </c:pt>
                <c:pt idx="253">
                  <c:v>1.33</c:v>
                </c:pt>
                <c:pt idx="254">
                  <c:v>1.31</c:v>
                </c:pt>
                <c:pt idx="255">
                  <c:v>1.36</c:v>
                </c:pt>
                <c:pt idx="256">
                  <c:v>1.43</c:v>
                </c:pt>
                <c:pt idx="257">
                  <c:v>1.44</c:v>
                </c:pt>
                <c:pt idx="258">
                  <c:v>1.53</c:v>
                </c:pt>
                <c:pt idx="259">
                  <c:v>1.46</c:v>
                </c:pt>
                <c:pt idx="260">
                  <c:v>1.59</c:v>
                </c:pt>
                <c:pt idx="261">
                  <c:v>1.46</c:v>
                </c:pt>
                <c:pt idx="262">
                  <c:v>1.74</c:v>
                </c:pt>
                <c:pt idx="263">
                  <c:v>1.86</c:v>
                </c:pt>
                <c:pt idx="264">
                  <c:v>2.08</c:v>
                </c:pt>
                <c:pt idx="265">
                  <c:v>2.12</c:v>
                </c:pt>
                <c:pt idx="266">
                  <c:v>2.06</c:v>
                </c:pt>
                <c:pt idx="267">
                  <c:v>2.09</c:v>
                </c:pt>
                <c:pt idx="268">
                  <c:v>2.06</c:v>
                </c:pt>
                <c:pt idx="269">
                  <c:v>2.33</c:v>
                </c:pt>
                <c:pt idx="270">
                  <c:v>2.83</c:v>
                </c:pt>
                <c:pt idx="271">
                  <c:v>2.95</c:v>
                </c:pt>
                <c:pt idx="272">
                  <c:v>3.63</c:v>
                </c:pt>
                <c:pt idx="273">
                  <c:v>2.16</c:v>
                </c:pt>
                <c:pt idx="274">
                  <c:v>1.44</c:v>
                </c:pt>
                <c:pt idx="275">
                  <c:v>1.22</c:v>
                </c:pt>
                <c:pt idx="276">
                  <c:v>0.99</c:v>
                </c:pt>
                <c:pt idx="277">
                  <c:v>0.96</c:v>
                </c:pt>
                <c:pt idx="278">
                  <c:v>0.96</c:v>
                </c:pt>
                <c:pt idx="279">
                  <c:v>1.02</c:v>
                </c:pt>
                <c:pt idx="280">
                  <c:v>0.95</c:v>
                </c:pt>
                <c:pt idx="281">
                  <c:v>0.93</c:v>
                </c:pt>
                <c:pt idx="282">
                  <c:v>0.96</c:v>
                </c:pt>
                <c:pt idx="283">
                  <c:v>0.96</c:v>
                </c:pt>
                <c:pt idx="284">
                  <c:v>0.94</c:v>
                </c:pt>
                <c:pt idx="285">
                  <c:v>0.95</c:v>
                </c:pt>
                <c:pt idx="286">
                  <c:v>0.99</c:v>
                </c:pt>
                <c:pt idx="287">
                  <c:v>1.02</c:v>
                </c:pt>
                <c:pt idx="288">
                  <c:v>1.05</c:v>
                </c:pt>
                <c:pt idx="289">
                  <c:v>1.08</c:v>
                </c:pt>
                <c:pt idx="290">
                  <c:v>1.06</c:v>
                </c:pt>
                <c:pt idx="291">
                  <c:v>1.05</c:v>
                </c:pt>
                <c:pt idx="292">
                  <c:v>1.1000000000000001</c:v>
                </c:pt>
                <c:pt idx="293">
                  <c:v>1.08</c:v>
                </c:pt>
                <c:pt idx="294">
                  <c:v>1.1200000000000001</c:v>
                </c:pt>
                <c:pt idx="295">
                  <c:v>1.1499999999999999</c:v>
                </c:pt>
                <c:pt idx="296">
                  <c:v>1.2</c:v>
                </c:pt>
                <c:pt idx="297">
                  <c:v>1.1499999999999999</c:v>
                </c:pt>
                <c:pt idx="298">
                  <c:v>1.1399999999999999</c:v>
                </c:pt>
                <c:pt idx="299">
                  <c:v>1.1599999999999999</c:v>
                </c:pt>
                <c:pt idx="300">
                  <c:v>1.19</c:v>
                </c:pt>
                <c:pt idx="301">
                  <c:v>1.2</c:v>
                </c:pt>
                <c:pt idx="302">
                  <c:v>1.19</c:v>
                </c:pt>
                <c:pt idx="303">
                  <c:v>1.24</c:v>
                </c:pt>
                <c:pt idx="304">
                  <c:v>1.2</c:v>
                </c:pt>
                <c:pt idx="305">
                  <c:v>1.1299999999999999</c:v>
                </c:pt>
                <c:pt idx="306">
                  <c:v>1.08</c:v>
                </c:pt>
                <c:pt idx="307">
                  <c:v>1.1200000000000001</c:v>
                </c:pt>
                <c:pt idx="308">
                  <c:v>1.1200000000000001</c:v>
                </c:pt>
                <c:pt idx="309">
                  <c:v>1.1200000000000001</c:v>
                </c:pt>
                <c:pt idx="310">
                  <c:v>1.1499999999999999</c:v>
                </c:pt>
                <c:pt idx="311">
                  <c:v>1.17</c:v>
                </c:pt>
                <c:pt idx="312">
                  <c:v>1.26</c:v>
                </c:pt>
                <c:pt idx="313">
                  <c:v>1.27</c:v>
                </c:pt>
                <c:pt idx="314">
                  <c:v>1.28</c:v>
                </c:pt>
                <c:pt idx="315">
                  <c:v>1.22</c:v>
                </c:pt>
                <c:pt idx="316">
                  <c:v>1.18</c:v>
                </c:pt>
                <c:pt idx="317">
                  <c:v>1.17</c:v>
                </c:pt>
                <c:pt idx="318">
                  <c:v>1.1200000000000001</c:v>
                </c:pt>
                <c:pt idx="319">
                  <c:v>1.1000000000000001</c:v>
                </c:pt>
                <c:pt idx="320">
                  <c:v>1.1000000000000001</c:v>
                </c:pt>
                <c:pt idx="321">
                  <c:v>1.1000000000000001</c:v>
                </c:pt>
                <c:pt idx="322">
                  <c:v>1.1599999999999999</c:v>
                </c:pt>
                <c:pt idx="323">
                  <c:v>1.19</c:v>
                </c:pt>
                <c:pt idx="324">
                  <c:v>1.19</c:v>
                </c:pt>
                <c:pt idx="325">
                  <c:v>1.2</c:v>
                </c:pt>
                <c:pt idx="326">
                  <c:v>1.23</c:v>
                </c:pt>
                <c:pt idx="327">
                  <c:v>1.2</c:v>
                </c:pt>
                <c:pt idx="328">
                  <c:v>1.25</c:v>
                </c:pt>
                <c:pt idx="329">
                  <c:v>1.25</c:v>
                </c:pt>
                <c:pt idx="330">
                  <c:v>1.26</c:v>
                </c:pt>
                <c:pt idx="331">
                  <c:v>1.27</c:v>
                </c:pt>
                <c:pt idx="332">
                  <c:v>1.32</c:v>
                </c:pt>
                <c:pt idx="333">
                  <c:v>1.38</c:v>
                </c:pt>
                <c:pt idx="334">
                  <c:v>1.47</c:v>
                </c:pt>
                <c:pt idx="335">
                  <c:v>1.55</c:v>
                </c:pt>
                <c:pt idx="336">
                  <c:v>1.52</c:v>
                </c:pt>
                <c:pt idx="337">
                  <c:v>1.48</c:v>
                </c:pt>
                <c:pt idx="338">
                  <c:v>1.4</c:v>
                </c:pt>
                <c:pt idx="339">
                  <c:v>1.45</c:v>
                </c:pt>
                <c:pt idx="340">
                  <c:v>1.37</c:v>
                </c:pt>
                <c:pt idx="341">
                  <c:v>1.31</c:v>
                </c:pt>
                <c:pt idx="342">
                  <c:v>1.28</c:v>
                </c:pt>
                <c:pt idx="343">
                  <c:v>1.1499999999999999</c:v>
                </c:pt>
                <c:pt idx="344">
                  <c:v>1.17</c:v>
                </c:pt>
                <c:pt idx="345">
                  <c:v>1.17</c:v>
                </c:pt>
                <c:pt idx="346">
                  <c:v>1.1100000000000001</c:v>
                </c:pt>
                <c:pt idx="347">
                  <c:v>1.0900000000000001</c:v>
                </c:pt>
                <c:pt idx="348">
                  <c:v>1.05</c:v>
                </c:pt>
                <c:pt idx="349">
                  <c:v>1.06</c:v>
                </c:pt>
                <c:pt idx="350">
                  <c:v>1.06</c:v>
                </c:pt>
                <c:pt idx="351">
                  <c:v>1.0900000000000001</c:v>
                </c:pt>
                <c:pt idx="352">
                  <c:v>1.1299999999999999</c:v>
                </c:pt>
                <c:pt idx="353">
                  <c:v>1.1399999999999999</c:v>
                </c:pt>
                <c:pt idx="354">
                  <c:v>1.1200000000000001</c:v>
                </c:pt>
                <c:pt idx="355">
                  <c:v>1.1200000000000001</c:v>
                </c:pt>
                <c:pt idx="356">
                  <c:v>1.1200000000000001</c:v>
                </c:pt>
                <c:pt idx="357">
                  <c:v>1.0900000000000001</c:v>
                </c:pt>
                <c:pt idx="358">
                  <c:v>1.1000000000000001</c:v>
                </c:pt>
                <c:pt idx="359">
                  <c:v>1.17</c:v>
                </c:pt>
                <c:pt idx="360">
                  <c:v>1.18</c:v>
                </c:pt>
                <c:pt idx="361">
                  <c:v>1.22</c:v>
                </c:pt>
                <c:pt idx="362">
                  <c:v>1.23</c:v>
                </c:pt>
                <c:pt idx="363">
                  <c:v>1.23</c:v>
                </c:pt>
                <c:pt idx="364">
                  <c:v>1.1499999999999999</c:v>
                </c:pt>
                <c:pt idx="365">
                  <c:v>1.1599999999999999</c:v>
                </c:pt>
                <c:pt idx="366">
                  <c:v>1.1499999999999999</c:v>
                </c:pt>
                <c:pt idx="367">
                  <c:v>1.1100000000000001</c:v>
                </c:pt>
                <c:pt idx="368">
                  <c:v>1.0900000000000001</c:v>
                </c:pt>
                <c:pt idx="369">
                  <c:v>1.0900000000000001</c:v>
                </c:pt>
                <c:pt idx="370">
                  <c:v>1.1200000000000001</c:v>
                </c:pt>
                <c:pt idx="371">
                  <c:v>1.08</c:v>
                </c:pt>
                <c:pt idx="372">
                  <c:v>1.06</c:v>
                </c:pt>
                <c:pt idx="373">
                  <c:v>1.06</c:v>
                </c:pt>
                <c:pt idx="374">
                  <c:v>1.0900000000000001</c:v>
                </c:pt>
                <c:pt idx="375">
                  <c:v>1.0900000000000001</c:v>
                </c:pt>
                <c:pt idx="376">
                  <c:v>1.1000000000000001</c:v>
                </c:pt>
                <c:pt idx="377">
                  <c:v>1.04</c:v>
                </c:pt>
                <c:pt idx="378">
                  <c:v>1.01</c:v>
                </c:pt>
                <c:pt idx="379">
                  <c:v>1</c:v>
                </c:pt>
                <c:pt idx="380">
                  <c:v>0.95</c:v>
                </c:pt>
                <c:pt idx="381">
                  <c:v>0.93</c:v>
                </c:pt>
                <c:pt idx="382">
                  <c:v>0.92</c:v>
                </c:pt>
                <c:pt idx="383">
                  <c:v>0.85</c:v>
                </c:pt>
                <c:pt idx="384">
                  <c:v>0.87</c:v>
                </c:pt>
                <c:pt idx="385">
                  <c:v>0.9</c:v>
                </c:pt>
                <c:pt idx="386">
                  <c:v>0.9</c:v>
                </c:pt>
                <c:pt idx="387">
                  <c:v>0.93</c:v>
                </c:pt>
                <c:pt idx="388">
                  <c:v>0.93</c:v>
                </c:pt>
                <c:pt idx="389">
                  <c:v>0.94</c:v>
                </c:pt>
                <c:pt idx="390">
                  <c:v>0.95</c:v>
                </c:pt>
                <c:pt idx="391">
                  <c:v>0.97</c:v>
                </c:pt>
                <c:pt idx="392">
                  <c:v>0.98</c:v>
                </c:pt>
                <c:pt idx="393">
                  <c:v>0.99</c:v>
                </c:pt>
                <c:pt idx="394">
                  <c:v>1.02</c:v>
                </c:pt>
                <c:pt idx="395">
                  <c:v>1.01</c:v>
                </c:pt>
                <c:pt idx="396">
                  <c:v>0.97</c:v>
                </c:pt>
                <c:pt idx="397">
                  <c:v>0.94</c:v>
                </c:pt>
                <c:pt idx="398">
                  <c:v>0.96</c:v>
                </c:pt>
                <c:pt idx="399">
                  <c:v>0.98</c:v>
                </c:pt>
                <c:pt idx="400">
                  <c:v>0.98</c:v>
                </c:pt>
                <c:pt idx="401">
                  <c:v>1.01</c:v>
                </c:pt>
                <c:pt idx="402">
                  <c:v>1.06</c:v>
                </c:pt>
                <c:pt idx="403">
                  <c:v>1.0900000000000001</c:v>
                </c:pt>
                <c:pt idx="404">
                  <c:v>1.1299999999999999</c:v>
                </c:pt>
                <c:pt idx="405">
                  <c:v>1.1000000000000001</c:v>
                </c:pt>
                <c:pt idx="406">
                  <c:v>1.1000000000000001</c:v>
                </c:pt>
                <c:pt idx="407">
                  <c:v>1.1000000000000001</c:v>
                </c:pt>
                <c:pt idx="408">
                  <c:v>1.1200000000000001</c:v>
                </c:pt>
                <c:pt idx="409">
                  <c:v>1.05</c:v>
                </c:pt>
                <c:pt idx="410">
                  <c:v>1.03</c:v>
                </c:pt>
                <c:pt idx="411">
                  <c:v>1.04</c:v>
                </c:pt>
                <c:pt idx="412">
                  <c:v>1.05</c:v>
                </c:pt>
                <c:pt idx="413">
                  <c:v>1.07</c:v>
                </c:pt>
                <c:pt idx="414">
                  <c:v>1.0900000000000001</c:v>
                </c:pt>
                <c:pt idx="415">
                  <c:v>1.1200000000000001</c:v>
                </c:pt>
                <c:pt idx="416">
                  <c:v>1.1200000000000001</c:v>
                </c:pt>
                <c:pt idx="417">
                  <c:v>1.1299999999999999</c:v>
                </c:pt>
                <c:pt idx="418">
                  <c:v>1.1399999999999999</c:v>
                </c:pt>
                <c:pt idx="419">
                  <c:v>1.1299999999999999</c:v>
                </c:pt>
                <c:pt idx="420">
                  <c:v>1.1299999999999999</c:v>
                </c:pt>
                <c:pt idx="421">
                  <c:v>1.1200000000000001</c:v>
                </c:pt>
                <c:pt idx="422">
                  <c:v>1.1499999999999999</c:v>
                </c:pt>
                <c:pt idx="423">
                  <c:v>1.1599999999999999</c:v>
                </c:pt>
                <c:pt idx="424">
                  <c:v>1.19</c:v>
                </c:pt>
                <c:pt idx="425">
                  <c:v>1.19</c:v>
                </c:pt>
                <c:pt idx="426">
                  <c:v>1.18</c:v>
                </c:pt>
                <c:pt idx="427">
                  <c:v>1.18</c:v>
                </c:pt>
                <c:pt idx="428">
                  <c:v>1.18</c:v>
                </c:pt>
                <c:pt idx="429">
                  <c:v>1.17</c:v>
                </c:pt>
                <c:pt idx="430">
                  <c:v>1.1599999999999999</c:v>
                </c:pt>
                <c:pt idx="431">
                  <c:v>1.1200000000000001</c:v>
                </c:pt>
                <c:pt idx="432">
                  <c:v>1.18</c:v>
                </c:pt>
                <c:pt idx="433">
                  <c:v>1.19</c:v>
                </c:pt>
                <c:pt idx="434">
                  <c:v>1.21</c:v>
                </c:pt>
                <c:pt idx="435">
                  <c:v>1.21</c:v>
                </c:pt>
                <c:pt idx="436">
                  <c:v>1.2</c:v>
                </c:pt>
                <c:pt idx="437">
                  <c:v>1.22</c:v>
                </c:pt>
                <c:pt idx="438">
                  <c:v>1.22</c:v>
                </c:pt>
                <c:pt idx="439">
                  <c:v>1.22</c:v>
                </c:pt>
                <c:pt idx="440">
                  <c:v>1.23</c:v>
                </c:pt>
                <c:pt idx="441">
                  <c:v>1.23</c:v>
                </c:pt>
                <c:pt idx="442">
                  <c:v>1.24</c:v>
                </c:pt>
                <c:pt idx="443">
                  <c:v>1.27</c:v>
                </c:pt>
                <c:pt idx="444">
                  <c:v>1.29</c:v>
                </c:pt>
                <c:pt idx="445">
                  <c:v>1.3</c:v>
                </c:pt>
                <c:pt idx="446">
                  <c:v>1.3</c:v>
                </c:pt>
                <c:pt idx="447">
                  <c:v>1.3</c:v>
                </c:pt>
                <c:pt idx="448">
                  <c:v>1.36</c:v>
                </c:pt>
                <c:pt idx="449">
                  <c:v>1.32</c:v>
                </c:pt>
                <c:pt idx="450">
                  <c:v>1.3</c:v>
                </c:pt>
                <c:pt idx="451">
                  <c:v>1.31</c:v>
                </c:pt>
                <c:pt idx="452">
                  <c:v>1.34</c:v>
                </c:pt>
                <c:pt idx="453">
                  <c:v>1.38</c:v>
                </c:pt>
                <c:pt idx="454">
                  <c:v>1.37</c:v>
                </c:pt>
                <c:pt idx="455">
                  <c:v>1.4</c:v>
                </c:pt>
                <c:pt idx="456">
                  <c:v>1.38</c:v>
                </c:pt>
                <c:pt idx="457">
                  <c:v>1.37</c:v>
                </c:pt>
                <c:pt idx="458">
                  <c:v>1.35</c:v>
                </c:pt>
                <c:pt idx="459">
                  <c:v>1.37</c:v>
                </c:pt>
                <c:pt idx="460">
                  <c:v>1.41</c:v>
                </c:pt>
                <c:pt idx="461">
                  <c:v>1.45</c:v>
                </c:pt>
                <c:pt idx="462">
                  <c:v>1.45</c:v>
                </c:pt>
                <c:pt idx="463">
                  <c:v>1.41</c:v>
                </c:pt>
                <c:pt idx="464">
                  <c:v>1.44</c:v>
                </c:pt>
                <c:pt idx="465">
                  <c:v>1.51</c:v>
                </c:pt>
                <c:pt idx="466">
                  <c:v>1.55</c:v>
                </c:pt>
                <c:pt idx="467">
                  <c:v>1.58</c:v>
                </c:pt>
                <c:pt idx="468">
                  <c:v>1.56</c:v>
                </c:pt>
                <c:pt idx="469">
                  <c:v>1.51</c:v>
                </c:pt>
                <c:pt idx="470">
                  <c:v>1.51</c:v>
                </c:pt>
                <c:pt idx="471">
                  <c:v>1.49</c:v>
                </c:pt>
                <c:pt idx="472">
                  <c:v>1.52</c:v>
                </c:pt>
                <c:pt idx="473">
                  <c:v>1.51</c:v>
                </c:pt>
                <c:pt idx="474">
                  <c:v>1.51</c:v>
                </c:pt>
                <c:pt idx="475">
                  <c:v>1.46</c:v>
                </c:pt>
                <c:pt idx="476">
                  <c:v>1.47</c:v>
                </c:pt>
                <c:pt idx="477">
                  <c:v>1.57</c:v>
                </c:pt>
                <c:pt idx="478">
                  <c:v>1.63</c:v>
                </c:pt>
                <c:pt idx="479">
                  <c:v>1.63</c:v>
                </c:pt>
                <c:pt idx="480">
                  <c:v>1.64</c:v>
                </c:pt>
                <c:pt idx="481">
                  <c:v>1.68</c:v>
                </c:pt>
                <c:pt idx="482">
                  <c:v>1.75</c:v>
                </c:pt>
                <c:pt idx="483">
                  <c:v>1.86</c:v>
                </c:pt>
                <c:pt idx="484">
                  <c:v>1.98</c:v>
                </c:pt>
                <c:pt idx="485">
                  <c:v>2.0699999999999998</c:v>
                </c:pt>
                <c:pt idx="486">
                  <c:v>2.15</c:v>
                </c:pt>
                <c:pt idx="487">
                  <c:v>2.0099999999999998</c:v>
                </c:pt>
                <c:pt idx="488">
                  <c:v>1.93</c:v>
                </c:pt>
                <c:pt idx="489">
                  <c:v>1.89</c:v>
                </c:pt>
                <c:pt idx="490">
                  <c:v>1.81</c:v>
                </c:pt>
                <c:pt idx="491">
                  <c:v>1.7</c:v>
                </c:pt>
                <c:pt idx="492">
                  <c:v>1.65</c:v>
                </c:pt>
                <c:pt idx="493">
                  <c:v>1.67</c:v>
                </c:pt>
                <c:pt idx="494">
                  <c:v>1.66</c:v>
                </c:pt>
                <c:pt idx="495">
                  <c:v>1.61</c:v>
                </c:pt>
                <c:pt idx="496">
                  <c:v>1.55</c:v>
                </c:pt>
                <c:pt idx="497">
                  <c:v>1.55</c:v>
                </c:pt>
                <c:pt idx="498">
                  <c:v>1.55</c:v>
                </c:pt>
                <c:pt idx="499">
                  <c:v>1.55</c:v>
                </c:pt>
                <c:pt idx="500">
                  <c:v>1.55</c:v>
                </c:pt>
                <c:pt idx="501">
                  <c:v>1.59</c:v>
                </c:pt>
                <c:pt idx="502">
                  <c:v>1.59</c:v>
                </c:pt>
                <c:pt idx="503">
                  <c:v>1.65</c:v>
                </c:pt>
                <c:pt idx="504">
                  <c:v>1.64</c:v>
                </c:pt>
                <c:pt idx="505">
                  <c:v>1.71</c:v>
                </c:pt>
                <c:pt idx="506">
                  <c:v>1.63</c:v>
                </c:pt>
                <c:pt idx="507">
                  <c:v>1.6</c:v>
                </c:pt>
                <c:pt idx="508">
                  <c:v>1.62</c:v>
                </c:pt>
                <c:pt idx="509">
                  <c:v>1.63</c:v>
                </c:pt>
                <c:pt idx="510">
                  <c:v>1.65</c:v>
                </c:pt>
                <c:pt idx="511">
                  <c:v>1.64</c:v>
                </c:pt>
                <c:pt idx="512">
                  <c:v>1.61</c:v>
                </c:pt>
                <c:pt idx="513">
                  <c:v>1.58</c:v>
                </c:pt>
                <c:pt idx="514">
                  <c:v>1.54</c:v>
                </c:pt>
                <c:pt idx="515">
                  <c:v>1.52</c:v>
                </c:pt>
                <c:pt idx="516">
                  <c:v>1.48</c:v>
                </c:pt>
                <c:pt idx="517">
                  <c:v>1.46</c:v>
                </c:pt>
                <c:pt idx="518">
                  <c:v>1.43</c:v>
                </c:pt>
                <c:pt idx="519">
                  <c:v>1.41</c:v>
                </c:pt>
                <c:pt idx="520">
                  <c:v>1.41</c:v>
                </c:pt>
                <c:pt idx="521">
                  <c:v>1.37</c:v>
                </c:pt>
              </c:numCache>
            </c:numRef>
          </c:val>
          <c:smooth val="0"/>
          <c:extLst>
            <c:ext xmlns:c16="http://schemas.microsoft.com/office/drawing/2014/chart" uri="{C3380CC4-5D6E-409C-BE32-E72D297353CC}">
              <c16:uniqueId val="{00000000-4692-4C90-9C88-8A86E964963C}"/>
            </c:ext>
          </c:extLst>
        </c:ser>
        <c:dLbls>
          <c:showLegendKey val="0"/>
          <c:showVal val="0"/>
          <c:showCatName val="0"/>
          <c:showSerName val="0"/>
          <c:showPercent val="0"/>
          <c:showBubbleSize val="0"/>
        </c:dLbls>
        <c:smooth val="0"/>
        <c:axId val="1792258224"/>
        <c:axId val="1792249104"/>
      </c:lineChart>
      <c:dateAx>
        <c:axId val="1792258224"/>
        <c:scaling>
          <c:orientation val="minMax"/>
          <c:max val="45808"/>
          <c:min val="42155"/>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2249104"/>
        <c:crosses val="autoZero"/>
        <c:auto val="1"/>
        <c:lblOffset val="100"/>
        <c:baseTimeUnit val="days"/>
        <c:majorUnit val="2"/>
        <c:majorTimeUnit val="years"/>
      </c:dateAx>
      <c:valAx>
        <c:axId val="1792249104"/>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225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516EC58-B3EE-654E-82DB-FAB5DA1958AC}" type="datetimeFigureOut">
              <a:rPr lang="en-US" smtClean="0"/>
              <a:pPr/>
              <a:t>6/12/2025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754C3FA5-1129-7948-802C-C52AC4D867FA}" type="slidenum">
              <a:rPr lang="en-US" smtClean="0"/>
              <a:pPr/>
              <a:t>‹#›</a:t>
            </a:fld>
            <a:endParaRPr lang="en-US"/>
          </a:p>
        </p:txBody>
      </p:sp>
    </p:spTree>
    <p:extLst>
      <p:ext uri="{BB962C8B-B14F-4D97-AF65-F5344CB8AC3E}">
        <p14:creationId xmlns:p14="http://schemas.microsoft.com/office/powerpoint/2010/main" val="3826744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df"/><Relationship Id="rId10" Type="http://schemas.openxmlformats.org/officeDocument/2006/relationships/image" Target="../media/image3.pd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df"/><Relationship Id="rId3" Type="http://schemas.openxmlformats.org/officeDocument/2006/relationships/image" Target="../media/image3.pdf"/><Relationship Id="rId7" Type="http://schemas.openxmlformats.org/officeDocument/2006/relationships/image" Target="../media/image3.pd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10" Type="http://schemas.openxmlformats.org/officeDocument/2006/relationships/image" Target="../media/image5.png"/><Relationship Id="rId9" Type="http://schemas.openxmlformats.org/officeDocument/2006/relationships/image" Target="../media/image3.pd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df"/><Relationship Id="rId10" Type="http://schemas.openxmlformats.org/officeDocument/2006/relationships/image" Target="../media/image3.png"/><Relationship Id="rId9" Type="http://schemas.openxmlformats.org/officeDocument/2006/relationships/image" Target="../media/image3.pd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hutterstock_64145983.jpeg"/>
          <p:cNvPicPr>
            <a:picLocks noChangeAspect="1"/>
          </p:cNvPicPr>
          <p:nvPr userDrawn="1"/>
        </p:nvPicPr>
        <p:blipFill>
          <a:blip r:embed="rId2" cstate="print"/>
          <a:stretch>
            <a:fillRect/>
          </a:stretch>
        </p:blipFill>
        <p:spPr>
          <a:xfrm>
            <a:off x="0" y="0"/>
            <a:ext cx="9144000" cy="6858000"/>
          </a:xfrm>
          <a:prstGeom prst="rect">
            <a:avLst/>
          </a:prstGeom>
        </p:spPr>
      </p:pic>
      <p:sp>
        <p:nvSpPr>
          <p:cNvPr id="9" name="Rectangle 2"/>
          <p:cNvSpPr>
            <a:spLocks noChangeArrowheads="1"/>
          </p:cNvSpPr>
          <p:nvPr userDrawn="1"/>
        </p:nvSpPr>
        <p:spPr bwMode="auto">
          <a:xfrm>
            <a:off x="0" y="5867400"/>
            <a:ext cx="9144000" cy="990600"/>
          </a:xfrm>
          <a:prstGeom prst="rect">
            <a:avLst/>
          </a:prstGeom>
          <a:solidFill>
            <a:srgbClr val="960A3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p:cNvSpPr/>
          <p:nvPr userDrawn="1"/>
        </p:nvSpPr>
        <p:spPr>
          <a:xfrm>
            <a:off x="-2" y="902209"/>
            <a:ext cx="9144001" cy="5955791"/>
          </a:xfrm>
          <a:prstGeom prst="rect">
            <a:avLst/>
          </a:prstGeom>
          <a:solidFill>
            <a:srgbClr val="960A32"/>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descr="Logo_Clear Background -CapitalMgmt-logo.png"/>
          <p:cNvPicPr>
            <a:picLocks noChangeAspect="1"/>
          </p:cNvPicPr>
          <p:nvPr userDrawn="1"/>
        </p:nvPicPr>
        <p:blipFill>
          <a:blip r:embed="rId2"/>
          <a:srcRect/>
          <a:stretch>
            <a:fillRect/>
          </a:stretch>
        </p:blipFill>
        <p:spPr bwMode="auto">
          <a:xfrm>
            <a:off x="7346844" y="312625"/>
            <a:ext cx="1703891" cy="548640"/>
          </a:xfrm>
          <a:prstGeom prst="rect">
            <a:avLst/>
          </a:prstGeom>
          <a:noFill/>
          <a:ln w="9525">
            <a:noFill/>
            <a:miter lim="800000"/>
            <a:headEnd/>
            <a:tailEnd/>
          </a:ln>
        </p:spPr>
      </p:pic>
      <p:pic>
        <p:nvPicPr>
          <p:cNvPr id="13" name="840001a9-6950-4d3d-8891-310b92528b0c" descr="A432643A-8A82-4B6F-B5E6-CA2516B584CD@Home"/>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990" t="2" b="96719"/>
          <a:stretch/>
        </p:blipFill>
        <p:spPr bwMode="auto">
          <a:xfrm>
            <a:off x="0" y="0"/>
            <a:ext cx="9153144" cy="24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840001a9-6950-4d3d-8891-310b92528b0c" descr="A432643A-8A82-4B6F-B5E6-CA2516B584CD@Home"/>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818" t="97576"/>
          <a:stretch/>
        </p:blipFill>
        <p:spPr bwMode="auto">
          <a:xfrm>
            <a:off x="4503" y="6673895"/>
            <a:ext cx="9153144" cy="18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userDrawn="1"/>
        </p:nvSpPr>
        <p:spPr>
          <a:xfrm>
            <a:off x="7010400"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27" name="TextBox 26"/>
          <p:cNvSpPr txBox="1"/>
          <p:nvPr userDrawn="1"/>
        </p:nvSpPr>
        <p:spPr>
          <a:xfrm>
            <a:off x="-2" y="6649543"/>
            <a:ext cx="9144000" cy="276999"/>
          </a:xfrm>
          <a:prstGeom prst="rect">
            <a:avLst/>
          </a:prstGeom>
          <a:no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a:t>
            </a:r>
            <a:r>
              <a:rPr lang="en-US" sz="1200" b="1" kern="800" spc="300" dirty="0">
                <a:solidFill>
                  <a:schemeClr val="bg1"/>
                </a:solidFill>
                <a:latin typeface="Morningstar 1" panose="020B0406020202040204" pitchFamily="34" charset="0"/>
                <a:cs typeface="Calibri"/>
              </a:rPr>
              <a:t>BANK</a:t>
            </a:r>
            <a:r>
              <a:rPr lang="en-US" sz="1200" b="1" kern="800" spc="300" baseline="0" dirty="0">
                <a:solidFill>
                  <a:schemeClr val="bg1"/>
                </a:solidFill>
                <a:latin typeface="Morningstar 1" panose="020B0406020202040204" pitchFamily="34" charset="0"/>
                <a:cs typeface="Calibri"/>
              </a:rPr>
              <a:t> </a:t>
            </a:r>
            <a:r>
              <a:rPr lang="en-US" sz="1200" b="1" kern="800" spc="300" dirty="0">
                <a:solidFill>
                  <a:schemeClr val="bg1"/>
                </a:solidFill>
                <a:latin typeface="Morningstar 1" panose="020B0406020202040204" pitchFamily="34" charset="0"/>
                <a:cs typeface="Calibri"/>
              </a:rPr>
              <a:t>| BTC CAPITAL MANAGEMENT</a:t>
            </a:r>
          </a:p>
        </p:txBody>
      </p:sp>
    </p:spTree>
    <p:extLst>
      <p:ext uri="{BB962C8B-B14F-4D97-AF65-F5344CB8AC3E}">
        <p14:creationId xmlns:p14="http://schemas.microsoft.com/office/powerpoint/2010/main" val="250388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lvl1pPr>
              <a:defRPr/>
            </a:lvl1pPr>
          </a:lstStyle>
          <a:p>
            <a:fld id="{F1B71069-7452-460A-A1CA-ECAD070DC568}" type="slidenum">
              <a:rPr lang="en-US" altLang="en-US"/>
              <a:pPr/>
              <a:t>‹#›</a:t>
            </a:fld>
            <a:endParaRPr lang="en-US" altLang="en-US"/>
          </a:p>
        </p:txBody>
      </p:sp>
      <p:sp>
        <p:nvSpPr>
          <p:cNvPr id="7" name="Slide Number Placeholder 3">
            <a:extLst>
              <a:ext uri="{FF2B5EF4-FFF2-40B4-BE49-F238E27FC236}">
                <a16:creationId xmlns:a16="http://schemas.microsoft.com/office/drawing/2014/main" id="{3C3D0B7D-FF0E-4768-BA74-1DC4579E3CC3}"/>
              </a:ext>
            </a:extLst>
          </p:cNvPr>
          <p:cNvSpPr txBox="1">
            <a:spLocks/>
          </p:cNvSpPr>
          <p:nvPr userDrawn="1"/>
        </p:nvSpPr>
        <p:spPr>
          <a:xfrm>
            <a:off x="6999516" y="6508752"/>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44939F-96B6-47B2-BB47-1B377378396D}" type="slidenum">
              <a:rPr lang="en-US" altLang="en-US" sz="900" smtClean="0">
                <a:solidFill>
                  <a:schemeClr val="bg1"/>
                </a:solidFill>
              </a:rPr>
              <a:pPr/>
              <a:t>‹#›</a:t>
            </a:fld>
            <a:endParaRPr lang="en-US" altLang="en-US" sz="900" dirty="0">
              <a:solidFill>
                <a:schemeClr val="bg1"/>
              </a:solidFill>
            </a:endParaRPr>
          </a:p>
        </p:txBody>
      </p:sp>
    </p:spTree>
    <p:extLst>
      <p:ext uri="{BB962C8B-B14F-4D97-AF65-F5344CB8AC3E}">
        <p14:creationId xmlns:p14="http://schemas.microsoft.com/office/powerpoint/2010/main" val="425789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6453964"/>
            <a:ext cx="9144000" cy="439110"/>
          </a:xfrm>
          <a:prstGeom prst="rect">
            <a:avLst/>
          </a:prstGeom>
          <a:solidFill>
            <a:srgbClr val="075D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4814" y="6536353"/>
            <a:ext cx="8994371" cy="276999"/>
          </a:xfrm>
          <a:prstGeom prst="rect">
            <a:avLst/>
          </a:prstGeom>
          <a:noFill/>
        </p:spPr>
        <p:txBody>
          <a:bodyPr wrap="square" rtlCol="0">
            <a:spAutoFit/>
          </a:bodyPr>
          <a:lstStyle/>
          <a:p>
            <a:pPr algn="ctr"/>
            <a:r>
              <a:rPr lang="en-US" sz="1200" b="1" kern="800" spc="300" baseline="0" dirty="0">
                <a:solidFill>
                  <a:schemeClr val="bg1"/>
                </a:solidFill>
                <a:cs typeface="Calibri"/>
              </a:rPr>
              <a:t>SOUTHERN BANK </a:t>
            </a:r>
            <a:r>
              <a:rPr lang="en-US" sz="1200" b="1" kern="800" spc="300" dirty="0">
                <a:solidFill>
                  <a:schemeClr val="bg1"/>
                </a:solidFill>
                <a:cs typeface="Calibri"/>
              </a:rPr>
              <a:t>| BTC CAPITAL MANAGEMENT</a:t>
            </a:r>
          </a:p>
        </p:txBody>
      </p:sp>
      <p:sp>
        <p:nvSpPr>
          <p:cNvPr id="6" name="TextBox 5">
            <a:extLst>
              <a:ext uri="{FF2B5EF4-FFF2-40B4-BE49-F238E27FC236}">
                <a16:creationId xmlns:a16="http://schemas.microsoft.com/office/drawing/2014/main" id="{7A114706-6E69-4F8E-BD5E-99F2EEDD9E63}"/>
              </a:ext>
            </a:extLst>
          </p:cNvPr>
          <p:cNvSpPr txBox="1"/>
          <p:nvPr userDrawn="1"/>
        </p:nvSpPr>
        <p:spPr>
          <a:xfrm>
            <a:off x="8279995" y="6518128"/>
            <a:ext cx="771525" cy="307777"/>
          </a:xfrm>
          <a:prstGeom prst="rect">
            <a:avLst/>
          </a:prstGeom>
          <a:noFill/>
        </p:spPr>
        <p:txBody>
          <a:bodyPr wrap="square" rtlCol="0">
            <a:spAutoFit/>
          </a:bodyPr>
          <a:lstStyle/>
          <a:p>
            <a:pPr algn="r"/>
            <a:fld id="{82F9E2F5-EF33-495A-B1EF-2DAB7200ABB1}" type="slidenum">
              <a:rPr lang="en-US" sz="1400" smtClean="0">
                <a:solidFill>
                  <a:prstClr val="white"/>
                </a:solidFill>
              </a:rPr>
              <a:pPr algn="r"/>
              <a:t>‹#›</a:t>
            </a:fld>
            <a:endParaRPr lang="en-US" dirty="0">
              <a:solidFill>
                <a:prstClr val="white"/>
              </a:solidFill>
            </a:endParaRPr>
          </a:p>
        </p:txBody>
      </p:sp>
      <p:pic>
        <p:nvPicPr>
          <p:cNvPr id="9" name="Picture 6" descr="BTC Capital Management Client Reviews | Clutch.co">
            <a:extLst>
              <a:ext uri="{FF2B5EF4-FFF2-40B4-BE49-F238E27FC236}">
                <a16:creationId xmlns:a16="http://schemas.microsoft.com/office/drawing/2014/main" id="{7BE21D22-5707-41B0-8B8F-5CFE1A319B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8997" y="220296"/>
            <a:ext cx="1649471" cy="37879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AE8D3ED-68C4-499A-A344-200190BB932E}"/>
              </a:ext>
            </a:extLst>
          </p:cNvPr>
          <p:cNvCxnSpPr/>
          <p:nvPr userDrawn="1"/>
        </p:nvCxnSpPr>
        <p:spPr>
          <a:xfrm>
            <a:off x="1546167" y="220295"/>
            <a:ext cx="0" cy="378472"/>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descr="A black and white logo&#10;&#10;Description automatically generated">
            <a:extLst>
              <a:ext uri="{FF2B5EF4-FFF2-40B4-BE49-F238E27FC236}">
                <a16:creationId xmlns:a16="http://schemas.microsoft.com/office/drawing/2014/main" id="{68B7D386-4FDC-DD6F-9F44-8A805F120E66}"/>
              </a:ext>
            </a:extLst>
          </p:cNvPr>
          <p:cNvPicPr>
            <a:picLocks noChangeAspect="1"/>
          </p:cNvPicPr>
          <p:nvPr userDrawn="1"/>
        </p:nvPicPr>
        <p:blipFill>
          <a:blip r:embed="rId3"/>
          <a:stretch>
            <a:fillRect/>
          </a:stretch>
        </p:blipFill>
        <p:spPr>
          <a:xfrm>
            <a:off x="133005" y="220617"/>
            <a:ext cx="1316274" cy="439110"/>
          </a:xfrm>
          <a:prstGeom prst="rect">
            <a:avLst/>
          </a:prstGeom>
        </p:spPr>
      </p:pic>
    </p:spTree>
    <p:extLst>
      <p:ext uri="{BB962C8B-B14F-4D97-AF65-F5344CB8AC3E}">
        <p14:creationId xmlns:p14="http://schemas.microsoft.com/office/powerpoint/2010/main" val="325163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95451"/>
          <a:stretch/>
        </p:blipFill>
        <p:spPr bwMode="auto">
          <a:xfrm>
            <a:off x="0" y="0"/>
            <a:ext cx="9153144" cy="31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5151"/>
          <a:stretch/>
        </p:blipFill>
        <p:spPr bwMode="auto">
          <a:xfrm>
            <a:off x="0" y="1160060"/>
            <a:ext cx="9153144" cy="3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0" y="155985"/>
            <a:ext cx="832513" cy="11703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Logo_Clear Background -CapitalMgmt-logo.png"/>
          <p:cNvPicPr>
            <a:picLocks noChangeAspect="1"/>
          </p:cNvPicPr>
          <p:nvPr userDrawn="1"/>
        </p:nvPicPr>
        <p:blipFill>
          <a:blip r:embed="rId3"/>
          <a:stretch>
            <a:fillRect/>
          </a:stretch>
        </p:blipFill>
        <p:spPr>
          <a:xfrm>
            <a:off x="7732036" y="766104"/>
            <a:ext cx="1421108" cy="457200"/>
          </a:xfrm>
          <a:prstGeom prst="rect">
            <a:avLst/>
          </a:prstGeom>
          <a:noFill/>
        </p:spPr>
      </p:pic>
      <p:pic>
        <p:nvPicPr>
          <p:cNvPr id="14" name="Picture 13"/>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5"/>
              <a:srcRect t="73630" b="10191"/>
              <a:stretch>
                <a:fillRect/>
              </a:stretch>
            </p:blipFill>
          </mc:Choice>
          <mc:Fallback>
            <p:blipFill>
              <a:blip r:embed="rId6"/>
              <a:srcRect t="73630" b="10191"/>
              <a:stretch>
                <a:fillRect/>
              </a:stretch>
            </p:blipFill>
          </mc:Fallback>
        </mc:AlternateContent>
        <p:spPr>
          <a:xfrm>
            <a:off x="0" y="6654252"/>
            <a:ext cx="9144000" cy="230938"/>
          </a:xfrm>
          <a:prstGeom prst="rect">
            <a:avLst/>
          </a:prstGeom>
          <a:solidFill>
            <a:srgbClr val="0D265D"/>
          </a:solidFill>
        </p:spPr>
      </p:pic>
      <p:pic>
        <p:nvPicPr>
          <p:cNvPr id="19" name="Picture 1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0"/>
              <a:srcRect t="73630" b="10191"/>
              <a:stretch>
                <a:fillRect/>
              </a:stretch>
            </p:blipFill>
          </mc:Choice>
          <mc:Fallback>
            <p:blipFill>
              <a:blip r:embed="rId6"/>
              <a:srcRect t="73630" b="10191"/>
              <a:stretch>
                <a:fillRect/>
              </a:stretch>
            </p:blipFill>
          </mc:Fallback>
        </mc:AlternateContent>
        <p:spPr>
          <a:xfrm>
            <a:off x="0" y="6646006"/>
            <a:ext cx="9144000" cy="230938"/>
          </a:xfrm>
          <a:prstGeom prst="rect">
            <a:avLst/>
          </a:prstGeom>
          <a:solidFill>
            <a:srgbClr val="0D265D"/>
          </a:solidFill>
        </p:spPr>
      </p:pic>
      <p:pic>
        <p:nvPicPr>
          <p:cNvPr id="17" name="Picture 2" descr="Cherokee State Bank"/>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664213" y="311972"/>
            <a:ext cx="1536808" cy="457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cs typeface="Calibri"/>
              </a:rPr>
              <a:t>CHEROKEE</a:t>
            </a:r>
            <a:r>
              <a:rPr lang="en-US" sz="1200" b="1" kern="800" spc="300" baseline="0" dirty="0">
                <a:solidFill>
                  <a:schemeClr val="bg1"/>
                </a:solidFill>
                <a:cs typeface="Calibri"/>
              </a:rPr>
              <a:t> STATE BANK </a:t>
            </a:r>
            <a:r>
              <a:rPr lang="en-US" sz="1200" b="1" kern="800" spc="300" dirty="0">
                <a:solidFill>
                  <a:schemeClr val="bg1"/>
                </a:solidFill>
                <a:cs typeface="Calibri"/>
              </a:rPr>
              <a:t>| BTC CAPITAL MANAGEMENT</a:t>
            </a:r>
          </a:p>
        </p:txBody>
      </p:sp>
      <p:sp>
        <p:nvSpPr>
          <p:cNvPr id="15" name="Slide Number Placeholder 3"/>
          <p:cNvSpPr txBox="1">
            <a:spLocks/>
          </p:cNvSpPr>
          <p:nvPr userDrawn="1"/>
        </p:nvSpPr>
        <p:spPr>
          <a:xfrm>
            <a:off x="6886575"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90" t="2" b="95450"/>
          <a:stretch/>
        </p:blipFill>
        <p:spPr bwMode="auto">
          <a:xfrm>
            <a:off x="0" y="-1"/>
            <a:ext cx="9153144" cy="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818" t="95151"/>
          <a:stretch/>
        </p:blipFill>
        <p:spPr bwMode="auto">
          <a:xfrm>
            <a:off x="0" y="1160060"/>
            <a:ext cx="9153144" cy="3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rcRect t="73630" b="10191"/>
              <a:stretch>
                <a:fillRect/>
              </a:stretch>
            </p:blipFill>
          </mc:Choice>
          <mc:Fallback>
            <p:blipFill>
              <a:blip r:embed="rId4"/>
              <a:srcRect t="73630" b="10191"/>
              <a:stretch>
                <a:fillRect/>
              </a:stretch>
            </p:blipFill>
          </mc:Fallback>
        </mc:AlternateContent>
        <p:spPr>
          <a:xfrm>
            <a:off x="0" y="6654252"/>
            <a:ext cx="9144000" cy="230938"/>
          </a:xfrm>
          <a:prstGeom prst="rect">
            <a:avLst/>
          </a:prstGeom>
          <a:solidFill>
            <a:srgbClr val="0D265D"/>
          </a:solidFill>
        </p:spPr>
      </p:pic>
      <p:pic>
        <p:nvPicPr>
          <p:cNvPr id="10" name="Picture 9" descr="Logo_Clear Background -CapitalMgmt-logo.png"/>
          <p:cNvPicPr>
            <a:picLocks noChangeAspect="1"/>
          </p:cNvPicPr>
          <p:nvPr userDrawn="1"/>
        </p:nvPicPr>
        <p:blipFill>
          <a:blip r:embed="rId5"/>
          <a:stretch>
            <a:fillRect/>
          </a:stretch>
        </p:blipFill>
        <p:spPr>
          <a:xfrm>
            <a:off x="7025852" y="436911"/>
            <a:ext cx="1989551" cy="640080"/>
          </a:xfrm>
          <a:prstGeom prst="rect">
            <a:avLst/>
          </a:prstGeom>
          <a:noFill/>
        </p:spPr>
      </p:pic>
      <p:pic>
        <p:nvPicPr>
          <p:cNvPr id="12" name="Picture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rcRect t="73630" b="10191"/>
              <a:stretch>
                <a:fillRect/>
              </a:stretch>
            </p:blipFill>
          </mc:Choice>
          <mc:Fallback>
            <p:blipFill>
              <a:blip r:embed="rId4"/>
              <a:srcRect t="73630" b="10191"/>
              <a:stretch>
                <a:fillRect/>
              </a:stretch>
            </p:blipFill>
          </mc:Fallback>
        </mc:AlternateContent>
        <p:spPr>
          <a:xfrm>
            <a:off x="0" y="6654252"/>
            <a:ext cx="9144000" cy="230938"/>
          </a:xfrm>
          <a:prstGeom prst="rect">
            <a:avLst/>
          </a:prstGeom>
          <a:solidFill>
            <a:srgbClr val="0D265D"/>
          </a:solidFill>
        </p:spPr>
      </p:pic>
      <p:pic>
        <p:nvPicPr>
          <p:cNvPr id="13" name="Picture 12"/>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rcRect t="73630" b="10191"/>
              <a:stretch>
                <a:fillRect/>
              </a:stretch>
            </p:blipFill>
          </mc:Choice>
          <mc:Fallback>
            <p:blipFill>
              <a:blip r:embed="rId4"/>
              <a:srcRect t="73630" b="10191"/>
              <a:stretch>
                <a:fillRect/>
              </a:stretch>
            </p:blipFill>
          </mc:Fallback>
        </mc:AlternateContent>
        <p:spPr>
          <a:xfrm>
            <a:off x="0" y="6646006"/>
            <a:ext cx="9144000" cy="230938"/>
          </a:xfrm>
          <a:prstGeom prst="rect">
            <a:avLst/>
          </a:prstGeom>
          <a:solidFill>
            <a:srgbClr val="0D265D"/>
          </a:solidFill>
        </p:spPr>
      </p:pic>
      <p:pic>
        <p:nvPicPr>
          <p:cNvPr id="16" name="Picture 2" descr="Cherokee State Bank"/>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1993" y="494721"/>
            <a:ext cx="1844170"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BANK </a:t>
            </a:r>
            <a:r>
              <a:rPr lang="en-US" sz="1200" b="1" kern="800" spc="300" dirty="0">
                <a:solidFill>
                  <a:schemeClr val="bg1"/>
                </a:solidFill>
                <a:latin typeface="Morningstar 1" panose="020B0406020202040204" pitchFamily="34" charset="0"/>
                <a:cs typeface="Calibri"/>
              </a:rPr>
              <a:t>| BTC CAPITAL MANAGEMENT</a:t>
            </a:r>
          </a:p>
        </p:txBody>
      </p:sp>
      <p:sp>
        <p:nvSpPr>
          <p:cNvPr id="14" name="Slide Number Placeholder 3"/>
          <p:cNvSpPr txBox="1">
            <a:spLocks/>
          </p:cNvSpPr>
          <p:nvPr userDrawn="1"/>
        </p:nvSpPr>
        <p:spPr>
          <a:xfrm>
            <a:off x="6886575"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8B39F-E6F9-F641-A821-EA280DA836C4}" type="datetimeFigureOut">
              <a:rPr lang="en-US" smtClean="0"/>
              <a:pPr/>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CCA87-1BFD-BE44-816B-2A8BD57EFC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8B39F-E6F9-F641-A821-EA280DA836C4}"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CCA87-1BFD-BE44-816B-2A8BD57EFC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1" y="0"/>
            <a:ext cx="9144001" cy="459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0" y="6502400"/>
            <a:ext cx="9144000" cy="369332"/>
          </a:xfrm>
          <a:prstGeom prst="rect">
            <a:avLst/>
          </a:prstGeom>
          <a:solidFill>
            <a:srgbClr val="960A32"/>
          </a:solidFill>
        </p:spPr>
        <p:txBody>
          <a:bodyPr wrap="square" rtlCol="0">
            <a:spAutoFit/>
          </a:bodyPr>
          <a:lstStyle/>
          <a:p>
            <a:endParaRPr lang="en-US" dirty="0"/>
          </a:p>
        </p:txBody>
      </p:sp>
      <p:sp>
        <p:nvSpPr>
          <p:cNvPr id="10" name="Rectangle 9"/>
          <p:cNvSpPr/>
          <p:nvPr userDrawn="1"/>
        </p:nvSpPr>
        <p:spPr>
          <a:xfrm>
            <a:off x="-1" y="0"/>
            <a:ext cx="9144001" cy="4597400"/>
          </a:xfrm>
          <a:prstGeom prst="rect">
            <a:avLst/>
          </a:prstGeom>
          <a:solidFill>
            <a:srgbClr val="960A32"/>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8" descr="Logo_Clear Background -CapitalMgmt-logo.png"/>
          <p:cNvPicPr>
            <a:picLocks noChangeAspect="1"/>
          </p:cNvPicPr>
          <p:nvPr userDrawn="1"/>
        </p:nvPicPr>
        <p:blipFill>
          <a:blip r:embed="rId2"/>
          <a:srcRect/>
          <a:stretch>
            <a:fillRect/>
          </a:stretch>
        </p:blipFill>
        <p:spPr bwMode="auto">
          <a:xfrm>
            <a:off x="5155554" y="5029200"/>
            <a:ext cx="3691765" cy="1188720"/>
          </a:xfrm>
          <a:prstGeom prst="rect">
            <a:avLst/>
          </a:prstGeom>
          <a:noFill/>
          <a:ln w="9525">
            <a:noFill/>
            <a:miter lim="800000"/>
            <a:headEnd/>
            <a:tailEnd/>
          </a:ln>
        </p:spPr>
      </p:pic>
      <p:sp>
        <p:nvSpPr>
          <p:cNvPr id="12" name="Title 1"/>
          <p:cNvSpPr>
            <a:spLocks noGrp="1"/>
          </p:cNvSpPr>
          <p:nvPr>
            <p:ph type="ctrTitle"/>
          </p:nvPr>
        </p:nvSpPr>
        <p:spPr>
          <a:xfrm>
            <a:off x="685800" y="1343025"/>
            <a:ext cx="7772400" cy="1470025"/>
          </a:xfrm>
        </p:spPr>
        <p:txBody>
          <a:bodyPr/>
          <a:lstStyle>
            <a:lvl1pPr>
              <a:defRPr>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1371600" y="26035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Box 2"/>
          <p:cNvSpPr txBox="1">
            <a:spLocks noChangeArrowheads="1"/>
          </p:cNvSpPr>
          <p:nvPr userDrawn="1"/>
        </p:nvSpPr>
        <p:spPr bwMode="auto">
          <a:xfrm rot="20255459">
            <a:off x="3472667" y="5398252"/>
            <a:ext cx="2810938" cy="311150"/>
          </a:xfrm>
          <a:prstGeom prst="rect">
            <a:avLst/>
          </a:prstGeom>
          <a:noFill/>
          <a:ln w="9525">
            <a:noFill/>
            <a:miter lim="800000"/>
            <a:headEnd/>
            <a:tailEnd/>
          </a:ln>
        </p:spPr>
        <p:txBody>
          <a:bodyPr rot="0" vert="horz" wrap="square" lIns="91440" tIns="45720" rIns="91440" bIns="45720" anchor="t" anchorCtr="0">
            <a:noAutofit/>
          </a:bodyPr>
          <a:lstStyle/>
          <a:p>
            <a:pPr marL="0" marR="241300">
              <a:lnSpc>
                <a:spcPct val="115000"/>
              </a:lnSpc>
              <a:spcBef>
                <a:spcPts val="0"/>
              </a:spcBef>
              <a:spcAft>
                <a:spcPts val="1000"/>
              </a:spcAft>
            </a:pPr>
            <a:r>
              <a:rPr lang="en-US" sz="1400" b="1" dirty="0">
                <a:solidFill>
                  <a:schemeClr val="tx1"/>
                </a:solidFill>
                <a:effectLst/>
                <a:latin typeface="Segoe Script"/>
                <a:ea typeface="Times New Roman"/>
                <a:cs typeface="Times New Roman"/>
              </a:rPr>
              <a:t>Partnered with</a:t>
            </a:r>
            <a:endParaRPr lang="en-US" sz="1100" dirty="0">
              <a:solidFill>
                <a:schemeClr val="tx1"/>
              </a:solidFill>
              <a:effectLst/>
              <a:latin typeface="Calibri"/>
              <a:ea typeface="Times New Roman"/>
              <a:cs typeface="Times New Roman"/>
            </a:endParaRPr>
          </a:p>
        </p:txBody>
      </p:sp>
      <p:pic>
        <p:nvPicPr>
          <p:cNvPr id="14" name="Picture 2" descr="Cherokee State Ban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980" y="5156546"/>
            <a:ext cx="338098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3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5"/>
              <a:srcRect t="73630" b="10191"/>
              <a:stretch>
                <a:fillRect/>
              </a:stretch>
            </p:blipFill>
          </mc:Choice>
          <mc:Fallback>
            <p:blipFill>
              <a:blip r:embed="rId6"/>
              <a:srcRect t="73630" b="10191"/>
              <a:stretch>
                <a:fillRect/>
              </a:stretch>
            </p:blipFill>
          </mc:Fallback>
        </mc:AlternateContent>
        <p:spPr>
          <a:xfrm>
            <a:off x="-21266" y="6654252"/>
            <a:ext cx="9144000" cy="230938"/>
          </a:xfrm>
          <a:prstGeom prst="rect">
            <a:avLst/>
          </a:prstGeom>
          <a:solidFill>
            <a:srgbClr val="0D265D"/>
          </a:solidFill>
        </p:spPr>
      </p:pic>
      <p:sp>
        <p:nvSpPr>
          <p:cNvPr id="7" name="Slide Number Placeholder 3"/>
          <p:cNvSpPr txBox="1">
            <a:spLocks/>
          </p:cNvSpPr>
          <p:nvPr userDrawn="1"/>
        </p:nvSpPr>
        <p:spPr>
          <a:xfrm>
            <a:off x="6865309"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98862"/>
          <a:stretch/>
        </p:blipFill>
        <p:spPr bwMode="auto">
          <a:xfrm>
            <a:off x="0" y="0"/>
            <a:ext cx="9153144" cy="7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_Clear Background -CapitalMgmt-logo.png"/>
          <p:cNvPicPr>
            <a:picLocks noChangeAspect="1"/>
          </p:cNvPicPr>
          <p:nvPr userDrawn="1"/>
        </p:nvPicPr>
        <p:blipFill>
          <a:blip r:embed="rId8"/>
          <a:stretch>
            <a:fillRect/>
          </a:stretch>
        </p:blipFill>
        <p:spPr>
          <a:xfrm>
            <a:off x="7657605" y="164011"/>
            <a:ext cx="1421108" cy="457200"/>
          </a:xfrm>
          <a:prstGeom prst="rect">
            <a:avLst/>
          </a:prstGeom>
          <a:noFill/>
        </p:spPr>
      </p:pic>
      <p:sp>
        <p:nvSpPr>
          <p:cNvPr id="8" name="Slide Number Placeholder 3"/>
          <p:cNvSpPr txBox="1">
            <a:spLocks/>
          </p:cNvSpPr>
          <p:nvPr userDrawn="1"/>
        </p:nvSpPr>
        <p:spPr>
          <a:xfrm>
            <a:off x="6989134"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Picture 9"/>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9"/>
              <a:srcRect t="73630" b="10191"/>
              <a:stretch>
                <a:fillRect/>
              </a:stretch>
            </p:blipFill>
          </mc:Choice>
          <mc:Fallback>
            <p:blipFill>
              <a:blip r:embed="rId6"/>
              <a:srcRect t="73630" b="10191"/>
              <a:stretch>
                <a:fillRect/>
              </a:stretch>
            </p:blipFill>
          </mc:Fallback>
        </mc:AlternateContent>
        <p:spPr>
          <a:xfrm>
            <a:off x="-7095" y="6636524"/>
            <a:ext cx="9144000" cy="230938"/>
          </a:xfrm>
          <a:prstGeom prst="rect">
            <a:avLst/>
          </a:prstGeom>
          <a:solidFill>
            <a:srgbClr val="0D265D"/>
          </a:solidFill>
        </p:spPr>
      </p:pic>
      <p:sp>
        <p:nvSpPr>
          <p:cNvPr id="14" name="Slide Number Placeholder 3"/>
          <p:cNvSpPr txBox="1">
            <a:spLocks/>
          </p:cNvSpPr>
          <p:nvPr userDrawn="1"/>
        </p:nvSpPr>
        <p:spPr>
          <a:xfrm>
            <a:off x="6879480" y="660944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userDrawn="1"/>
        </p:nvSpPr>
        <p:spPr>
          <a:xfrm>
            <a:off x="7003305" y="662975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2" descr="Cherokee State Bank"/>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1993" y="159997"/>
            <a:ext cx="1536808"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BANK </a:t>
            </a:r>
            <a:r>
              <a:rPr lang="en-US" sz="1200" b="1" kern="800" spc="300" dirty="0">
                <a:solidFill>
                  <a:schemeClr val="bg1"/>
                </a:solidFill>
                <a:latin typeface="Morningstar 1" panose="020B0406020202040204" pitchFamily="34" charset="0"/>
                <a:cs typeface="Calibri"/>
              </a:rPr>
              <a:t>| BTC CAPITAL MANAGEMENT</a:t>
            </a:r>
          </a:p>
        </p:txBody>
      </p:sp>
      <p:sp>
        <p:nvSpPr>
          <p:cNvPr id="18" name="Slide Number Placeholder 3"/>
          <p:cNvSpPr txBox="1">
            <a:spLocks/>
          </p:cNvSpPr>
          <p:nvPr userDrawn="1"/>
        </p:nvSpPr>
        <p:spPr>
          <a:xfrm>
            <a:off x="7010400"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0877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p:cNvSpPr/>
          <p:nvPr userDrawn="1"/>
        </p:nvSpPr>
        <p:spPr>
          <a:xfrm>
            <a:off x="-1" y="0"/>
            <a:ext cx="9144001" cy="459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0" y="6502400"/>
            <a:ext cx="9144000" cy="369332"/>
          </a:xfrm>
          <a:prstGeom prst="rect">
            <a:avLst/>
          </a:prstGeom>
          <a:solidFill>
            <a:schemeClr val="tx1"/>
          </a:solidFill>
        </p:spPr>
        <p:txBody>
          <a:bodyPr wrap="square" rtlCol="0">
            <a:spAutoFit/>
          </a:bodyPr>
          <a:lstStyle/>
          <a:p>
            <a:endParaRPr lang="en-US" dirty="0"/>
          </a:p>
        </p:txBody>
      </p:sp>
      <p:sp>
        <p:nvSpPr>
          <p:cNvPr id="10" name="Rectangle 9"/>
          <p:cNvSpPr/>
          <p:nvPr userDrawn="1"/>
        </p:nvSpPr>
        <p:spPr>
          <a:xfrm>
            <a:off x="-1" y="0"/>
            <a:ext cx="9144001" cy="4597400"/>
          </a:xfrm>
          <a:prstGeom prst="rect">
            <a:avLst/>
          </a:prstGeom>
          <a:solidFill>
            <a:srgbClr val="960A32"/>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8" descr="Logo_Clear Background -CapitalMgmt-logo.png"/>
          <p:cNvPicPr>
            <a:picLocks noChangeAspect="1"/>
          </p:cNvPicPr>
          <p:nvPr userDrawn="1"/>
        </p:nvPicPr>
        <p:blipFill>
          <a:blip r:embed="rId2"/>
          <a:srcRect/>
          <a:stretch>
            <a:fillRect/>
          </a:stretch>
        </p:blipFill>
        <p:spPr bwMode="auto">
          <a:xfrm>
            <a:off x="5155554" y="5029200"/>
            <a:ext cx="3691765" cy="1188720"/>
          </a:xfrm>
          <a:prstGeom prst="rect">
            <a:avLst/>
          </a:prstGeom>
          <a:noFill/>
          <a:ln w="9525">
            <a:noFill/>
            <a:miter lim="800000"/>
            <a:headEnd/>
            <a:tailEnd/>
          </a:ln>
        </p:spPr>
      </p:pic>
      <p:sp>
        <p:nvSpPr>
          <p:cNvPr id="12" name="Title 1"/>
          <p:cNvSpPr>
            <a:spLocks noGrp="1"/>
          </p:cNvSpPr>
          <p:nvPr>
            <p:ph type="ctrTitle"/>
          </p:nvPr>
        </p:nvSpPr>
        <p:spPr>
          <a:xfrm>
            <a:off x="685800" y="1343025"/>
            <a:ext cx="7772400" cy="1470025"/>
          </a:xfrm>
        </p:spPr>
        <p:txBody>
          <a:bodyPr/>
          <a:lstStyle>
            <a:lvl1pPr>
              <a:defRPr>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1371600" y="26035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Box 2"/>
          <p:cNvSpPr txBox="1">
            <a:spLocks noChangeArrowheads="1"/>
          </p:cNvSpPr>
          <p:nvPr userDrawn="1"/>
        </p:nvSpPr>
        <p:spPr bwMode="auto">
          <a:xfrm rot="20255459">
            <a:off x="3472667" y="5635008"/>
            <a:ext cx="2810938" cy="311150"/>
          </a:xfrm>
          <a:prstGeom prst="rect">
            <a:avLst/>
          </a:prstGeom>
          <a:noFill/>
          <a:ln w="9525">
            <a:noFill/>
            <a:miter lim="800000"/>
            <a:headEnd/>
            <a:tailEnd/>
          </a:ln>
        </p:spPr>
        <p:txBody>
          <a:bodyPr rot="0" vert="horz" wrap="square" lIns="91440" tIns="45720" rIns="91440" bIns="45720" anchor="t" anchorCtr="0">
            <a:noAutofit/>
          </a:bodyPr>
          <a:lstStyle/>
          <a:p>
            <a:pPr marL="0" marR="241300">
              <a:lnSpc>
                <a:spcPct val="115000"/>
              </a:lnSpc>
              <a:spcBef>
                <a:spcPts val="0"/>
              </a:spcBef>
              <a:spcAft>
                <a:spcPts val="1000"/>
              </a:spcAft>
            </a:pPr>
            <a:r>
              <a:rPr lang="en-US" sz="1400" b="1" dirty="0">
                <a:solidFill>
                  <a:schemeClr val="tx1"/>
                </a:solidFill>
                <a:effectLst/>
                <a:latin typeface="Segoe Script"/>
                <a:ea typeface="Times New Roman"/>
                <a:cs typeface="Times New Roman"/>
              </a:rPr>
              <a:t>Partnered with</a:t>
            </a:r>
            <a:endParaRPr lang="en-US" sz="1100" dirty="0">
              <a:solidFill>
                <a:schemeClr val="tx1"/>
              </a:solidFill>
              <a:effectLst/>
              <a:latin typeface="Calibri"/>
              <a:ea typeface="Times New Roman"/>
              <a:cs typeface="Times New Roman"/>
            </a:endParaRPr>
          </a:p>
        </p:txBody>
      </p:sp>
    </p:spTree>
    <p:extLst>
      <p:ext uri="{BB962C8B-B14F-4D97-AF65-F5344CB8AC3E}">
        <p14:creationId xmlns:p14="http://schemas.microsoft.com/office/powerpoint/2010/main" val="296747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5"/>
              <a:srcRect t="73630" b="10191"/>
              <a:stretch>
                <a:fillRect/>
              </a:stretch>
            </p:blipFill>
          </mc:Choice>
          <mc:Fallback>
            <p:blipFill>
              <a:blip r:embed="rId6"/>
              <a:srcRect t="73630" b="10191"/>
              <a:stretch>
                <a:fillRect/>
              </a:stretch>
            </p:blipFill>
          </mc:Fallback>
        </mc:AlternateContent>
        <p:spPr>
          <a:xfrm>
            <a:off x="-21266" y="6654252"/>
            <a:ext cx="9144000" cy="230938"/>
          </a:xfrm>
          <a:prstGeom prst="rect">
            <a:avLst/>
          </a:prstGeom>
          <a:solidFill>
            <a:srgbClr val="0D265D"/>
          </a:solidFill>
        </p:spPr>
      </p:pic>
      <p:sp>
        <p:nvSpPr>
          <p:cNvPr id="7" name="Slide Number Placeholder 3"/>
          <p:cNvSpPr txBox="1">
            <a:spLocks/>
          </p:cNvSpPr>
          <p:nvPr userDrawn="1"/>
        </p:nvSpPr>
        <p:spPr>
          <a:xfrm>
            <a:off x="6865309"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98862"/>
          <a:stretch/>
        </p:blipFill>
        <p:spPr bwMode="auto">
          <a:xfrm>
            <a:off x="0" y="0"/>
            <a:ext cx="9153144" cy="7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userDrawn="1"/>
        </p:nvSpPr>
        <p:spPr>
          <a:xfrm>
            <a:off x="6989134"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Picture 9"/>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9"/>
              <a:srcRect t="73630" b="10191"/>
              <a:stretch>
                <a:fillRect/>
              </a:stretch>
            </p:blipFill>
          </mc:Choice>
          <mc:Fallback>
            <p:blipFill>
              <a:blip r:embed="rId6"/>
              <a:srcRect t="73630" b="10191"/>
              <a:stretch>
                <a:fillRect/>
              </a:stretch>
            </p:blipFill>
          </mc:Fallback>
        </mc:AlternateContent>
        <p:spPr>
          <a:xfrm>
            <a:off x="-7095" y="6636524"/>
            <a:ext cx="9144000" cy="230938"/>
          </a:xfrm>
          <a:prstGeom prst="rect">
            <a:avLst/>
          </a:prstGeom>
          <a:solidFill>
            <a:srgbClr val="0D265D"/>
          </a:solidFill>
        </p:spPr>
      </p:pic>
      <p:sp>
        <p:nvSpPr>
          <p:cNvPr id="14" name="Slide Number Placeholder 3"/>
          <p:cNvSpPr txBox="1">
            <a:spLocks/>
          </p:cNvSpPr>
          <p:nvPr userDrawn="1"/>
        </p:nvSpPr>
        <p:spPr>
          <a:xfrm>
            <a:off x="6879480" y="660944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userDrawn="1"/>
        </p:nvSpPr>
        <p:spPr>
          <a:xfrm>
            <a:off x="7003305" y="662975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2"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9990" t="2" b="95450"/>
          <a:stretch/>
        </p:blipFill>
        <p:spPr bwMode="auto">
          <a:xfrm>
            <a:off x="0" y="-1"/>
            <a:ext cx="9153144" cy="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9818" t="95151"/>
          <a:stretch/>
        </p:blipFill>
        <p:spPr bwMode="auto">
          <a:xfrm>
            <a:off x="0" y="1160060"/>
            <a:ext cx="9153144" cy="3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userDrawn="1"/>
        </p:nvSpPr>
        <p:spPr>
          <a:xfrm>
            <a:off x="6845693" y="294167"/>
            <a:ext cx="2286000" cy="954107"/>
          </a:xfrm>
          <a:prstGeom prst="rect">
            <a:avLst/>
          </a:prstGeom>
          <a:noFill/>
        </p:spPr>
        <p:txBody>
          <a:bodyPr wrap="square" rtlCol="0">
            <a:spAutoFit/>
          </a:bodyPr>
          <a:lstStyle/>
          <a:p>
            <a:r>
              <a:rPr lang="en-US" sz="1400" dirty="0"/>
              <a:t>Taking Trust &amp; Investment Management Services to a </a:t>
            </a:r>
          </a:p>
          <a:p>
            <a:pPr algn="ctr"/>
            <a:r>
              <a:rPr lang="en-US" sz="2800" dirty="0"/>
              <a:t>Higher Level</a:t>
            </a:r>
          </a:p>
        </p:txBody>
      </p:sp>
      <p:sp>
        <p:nvSpPr>
          <p:cNvPr id="19" name="TextBox 18"/>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BANK </a:t>
            </a:r>
            <a:r>
              <a:rPr lang="en-US" sz="1200" b="1" kern="800" spc="300" dirty="0">
                <a:solidFill>
                  <a:schemeClr val="bg1"/>
                </a:solidFill>
                <a:latin typeface="Morningstar 1" panose="020B0406020202040204" pitchFamily="34" charset="0"/>
                <a:cs typeface="Calibri"/>
              </a:rPr>
              <a:t>| BTC CAPITAL MANAGEMENT</a:t>
            </a:r>
          </a:p>
        </p:txBody>
      </p:sp>
      <p:pic>
        <p:nvPicPr>
          <p:cNvPr id="20" name="Picture 19" descr="Logo_Clear Background -CapitalMgmt-logo.png"/>
          <p:cNvPicPr>
            <a:picLocks noChangeAspect="1"/>
          </p:cNvPicPr>
          <p:nvPr userDrawn="1"/>
        </p:nvPicPr>
        <p:blipFill>
          <a:blip r:embed="rId10"/>
          <a:stretch>
            <a:fillRect/>
          </a:stretch>
        </p:blipFill>
        <p:spPr>
          <a:xfrm>
            <a:off x="1250228" y="729481"/>
            <a:ext cx="1421108" cy="457200"/>
          </a:xfrm>
          <a:prstGeom prst="rect">
            <a:avLst/>
          </a:prstGeom>
          <a:noFill/>
        </p:spPr>
      </p:pic>
      <p:pic>
        <p:nvPicPr>
          <p:cNvPr id="21" name="Picture 2" descr="Cherokee State Bank"/>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1993" y="306949"/>
            <a:ext cx="1536808"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txBox="1">
            <a:spLocks/>
          </p:cNvSpPr>
          <p:nvPr userDrawn="1"/>
        </p:nvSpPr>
        <p:spPr>
          <a:xfrm>
            <a:off x="6886575"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3070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8B39F-E6F9-F641-A821-EA280DA836C4}" type="datetimeFigureOut">
              <a:rPr lang="en-US" smtClean="0"/>
              <a:pPr/>
              <a:t>6/12/2025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CCA87-1BFD-BE44-816B-2A8BD57EFC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66" r:id="rId6"/>
    <p:sldLayoutId id="2147483668" r:id="rId7"/>
    <p:sldLayoutId id="2147483669" r:id="rId8"/>
    <p:sldLayoutId id="2147483671" r:id="rId9"/>
    <p:sldLayoutId id="2147483678" r:id="rId10"/>
    <p:sldLayoutId id="2147483679" r:id="rId11"/>
    <p:sldLayoutId id="214748368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CE11-70AE-B0B5-B47B-B24DD46CFBE8}"/>
              </a:ext>
            </a:extLst>
          </p:cNvPr>
          <p:cNvSpPr>
            <a:spLocks noGrp="1"/>
          </p:cNvSpPr>
          <p:nvPr>
            <p:ph type="ctrTitle"/>
          </p:nvPr>
        </p:nvSpPr>
        <p:spPr>
          <a:xfrm>
            <a:off x="685800" y="1270597"/>
            <a:ext cx="7772400" cy="1470025"/>
          </a:xfrm>
        </p:spPr>
        <p:txBody>
          <a:bodyPr/>
          <a:lstStyle/>
          <a:p>
            <a:r>
              <a:rPr lang="en-US" dirty="0"/>
              <a:t>Five in Five</a:t>
            </a:r>
          </a:p>
        </p:txBody>
      </p:sp>
      <p:sp>
        <p:nvSpPr>
          <p:cNvPr id="3" name="Subtitle 2">
            <a:extLst>
              <a:ext uri="{FF2B5EF4-FFF2-40B4-BE49-F238E27FC236}">
                <a16:creationId xmlns:a16="http://schemas.microsoft.com/office/drawing/2014/main" id="{3EB8D836-3955-D863-5E9D-0CF53E8BDACD}"/>
              </a:ext>
            </a:extLst>
          </p:cNvPr>
          <p:cNvSpPr>
            <a:spLocks noGrp="1"/>
          </p:cNvSpPr>
          <p:nvPr>
            <p:ph type="subTitle" idx="1"/>
          </p:nvPr>
        </p:nvSpPr>
        <p:spPr>
          <a:xfrm>
            <a:off x="1371600" y="2599602"/>
            <a:ext cx="6400800" cy="1752600"/>
          </a:xfrm>
        </p:spPr>
        <p:txBody>
          <a:bodyPr/>
          <a:lstStyle/>
          <a:p>
            <a:r>
              <a:rPr lang="en-US" dirty="0"/>
              <a:t>June 2025</a:t>
            </a:r>
          </a:p>
        </p:txBody>
      </p:sp>
    </p:spTree>
    <p:extLst>
      <p:ext uri="{BB962C8B-B14F-4D97-AF65-F5344CB8AC3E}">
        <p14:creationId xmlns:p14="http://schemas.microsoft.com/office/powerpoint/2010/main" val="344073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754222-789B-0D13-6E96-5A827BBEA7E4}"/>
              </a:ext>
            </a:extLst>
          </p:cNvPr>
          <p:cNvSpPr txBox="1">
            <a:spLocks/>
          </p:cNvSpPr>
          <p:nvPr/>
        </p:nvSpPr>
        <p:spPr>
          <a:xfrm>
            <a:off x="2555021" y="304366"/>
            <a:ext cx="38386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Treasury Yields</a:t>
            </a:r>
          </a:p>
        </p:txBody>
      </p:sp>
      <p:sp>
        <p:nvSpPr>
          <p:cNvPr id="14" name="TextBox 13">
            <a:extLst>
              <a:ext uri="{FF2B5EF4-FFF2-40B4-BE49-F238E27FC236}">
                <a16:creationId xmlns:a16="http://schemas.microsoft.com/office/drawing/2014/main" id="{3518ED04-2ACC-0D7F-648A-96F62F16582C}"/>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15" name="TextBox 14">
            <a:extLst>
              <a:ext uri="{FF2B5EF4-FFF2-40B4-BE49-F238E27FC236}">
                <a16:creationId xmlns:a16="http://schemas.microsoft.com/office/drawing/2014/main" id="{5727757F-225C-8824-0BF6-8FF4CA33B66D}"/>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16" name="TextBox 15">
            <a:extLst>
              <a:ext uri="{FF2B5EF4-FFF2-40B4-BE49-F238E27FC236}">
                <a16:creationId xmlns:a16="http://schemas.microsoft.com/office/drawing/2014/main" id="{51B03AFB-7E9F-2C33-997B-0272D1C16CF5}"/>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20" name="TextBox 19">
            <a:extLst>
              <a:ext uri="{FF2B5EF4-FFF2-40B4-BE49-F238E27FC236}">
                <a16:creationId xmlns:a16="http://schemas.microsoft.com/office/drawing/2014/main" id="{5B3050CC-C059-A15B-ECF2-B0B772F7E5E5}"/>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21" name="TextBox 20">
            <a:extLst>
              <a:ext uri="{FF2B5EF4-FFF2-40B4-BE49-F238E27FC236}">
                <a16:creationId xmlns:a16="http://schemas.microsoft.com/office/drawing/2014/main" id="{C7E4FE56-429B-2492-2C25-3FECC352EB8E}"/>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22" name="Straight Connector 21">
            <a:extLst>
              <a:ext uri="{FF2B5EF4-FFF2-40B4-BE49-F238E27FC236}">
                <a16:creationId xmlns:a16="http://schemas.microsoft.com/office/drawing/2014/main" id="{F38D9D8B-A707-31FD-9126-3722E2C59010}"/>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9670CA4-6A91-9083-A220-6E728138BC42}"/>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24" name="TextBox 23">
            <a:extLst>
              <a:ext uri="{FF2B5EF4-FFF2-40B4-BE49-F238E27FC236}">
                <a16:creationId xmlns:a16="http://schemas.microsoft.com/office/drawing/2014/main" id="{8C31BCFA-F2BF-CCCC-5704-C9AF1406A7AF}"/>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25" name="TextBox 24">
            <a:extLst>
              <a:ext uri="{FF2B5EF4-FFF2-40B4-BE49-F238E27FC236}">
                <a16:creationId xmlns:a16="http://schemas.microsoft.com/office/drawing/2014/main" id="{BC058DB4-605B-08AB-4BEB-70D71A559F4F}"/>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26" name="Content Placeholder 4">
            <a:extLst>
              <a:ext uri="{FF2B5EF4-FFF2-40B4-BE49-F238E27FC236}">
                <a16:creationId xmlns:a16="http://schemas.microsoft.com/office/drawing/2014/main" id="{67395892-E1F8-F293-F1F3-AACE3627DC93}"/>
              </a:ext>
            </a:extLst>
          </p:cNvPr>
          <p:cNvSpPr txBox="1">
            <a:spLocks/>
          </p:cNvSpPr>
          <p:nvPr/>
        </p:nvSpPr>
        <p:spPr>
          <a:xfrm>
            <a:off x="707556" y="5173995"/>
            <a:ext cx="8235368" cy="6763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The 10-year implied average inflation rate is 2.2%.</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Higher interest rates are not due to higher expected inflation.</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Nominal GDP averaged 4.1% in the 20 years prior to COVID.</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The 10-year Treasury at 4.5% seems to imply 2.3% real GDP with 2.2% inflation.</a:t>
            </a:r>
            <a:endParaRPr lang="en-US" sz="1200" dirty="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935EC8D-4123-69FE-7E0A-F60B9210249F}"/>
              </a:ext>
            </a:extLst>
          </p:cNvPr>
          <p:cNvSpPr txBox="1"/>
          <p:nvPr/>
        </p:nvSpPr>
        <p:spPr>
          <a:xfrm>
            <a:off x="5576067" y="4882665"/>
            <a:ext cx="2709909" cy="215444"/>
          </a:xfrm>
          <a:prstGeom prst="rect">
            <a:avLst/>
          </a:prstGeom>
          <a:noFill/>
        </p:spPr>
        <p:txBody>
          <a:bodyPr wrap="square">
            <a:spAutoFit/>
          </a:bodyPr>
          <a:lstStyle/>
          <a:p>
            <a:pPr algn="ctr"/>
            <a:r>
              <a:rPr lang="en-US" sz="800" i="1" dirty="0"/>
              <a:t>Sources:  BTC Capital Management, Bloomberg</a:t>
            </a:r>
          </a:p>
        </p:txBody>
      </p:sp>
      <p:graphicFrame>
        <p:nvGraphicFramePr>
          <p:cNvPr id="28" name="Chart 27">
            <a:extLst>
              <a:ext uri="{FF2B5EF4-FFF2-40B4-BE49-F238E27FC236}">
                <a16:creationId xmlns:a16="http://schemas.microsoft.com/office/drawing/2014/main" id="{F2944845-81B7-07AF-88A1-8AE2675C2EB0}"/>
              </a:ext>
            </a:extLst>
          </p:cNvPr>
          <p:cNvGraphicFramePr>
            <a:graphicFrameLocks/>
          </p:cNvGraphicFramePr>
          <p:nvPr>
            <p:extLst>
              <p:ext uri="{D42A27DB-BD31-4B8C-83A1-F6EECF244321}">
                <p14:modId xmlns:p14="http://schemas.microsoft.com/office/powerpoint/2010/main" val="4066954212"/>
              </p:ext>
            </p:extLst>
          </p:nvPr>
        </p:nvGraphicFramePr>
        <p:xfrm>
          <a:off x="1188827" y="1097946"/>
          <a:ext cx="6766345" cy="3782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516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1B0ACC-19E0-8363-6CC0-F375E2021A5F}"/>
              </a:ext>
            </a:extLst>
          </p:cNvPr>
          <p:cNvSpPr txBox="1">
            <a:spLocks/>
          </p:cNvSpPr>
          <p:nvPr/>
        </p:nvSpPr>
        <p:spPr>
          <a:xfrm>
            <a:off x="2555021" y="304366"/>
            <a:ext cx="38386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Corporate Bonds</a:t>
            </a:r>
          </a:p>
        </p:txBody>
      </p:sp>
      <p:sp>
        <p:nvSpPr>
          <p:cNvPr id="5" name="TextBox 4">
            <a:extLst>
              <a:ext uri="{FF2B5EF4-FFF2-40B4-BE49-F238E27FC236}">
                <a16:creationId xmlns:a16="http://schemas.microsoft.com/office/drawing/2014/main" id="{D77C62C5-E522-F4C8-9C41-44F1223947ED}"/>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6" name="TextBox 5">
            <a:extLst>
              <a:ext uri="{FF2B5EF4-FFF2-40B4-BE49-F238E27FC236}">
                <a16:creationId xmlns:a16="http://schemas.microsoft.com/office/drawing/2014/main" id="{F4E81470-1BDF-E85B-09DC-74311EDA0FFD}"/>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9" name="TextBox 8">
            <a:extLst>
              <a:ext uri="{FF2B5EF4-FFF2-40B4-BE49-F238E27FC236}">
                <a16:creationId xmlns:a16="http://schemas.microsoft.com/office/drawing/2014/main" id="{78D5755B-C9CC-FF4E-60D1-D1FF53AC9F84}"/>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10" name="TextBox 9">
            <a:extLst>
              <a:ext uri="{FF2B5EF4-FFF2-40B4-BE49-F238E27FC236}">
                <a16:creationId xmlns:a16="http://schemas.microsoft.com/office/drawing/2014/main" id="{77BE651B-5BC7-2E67-B80A-1221FE269091}"/>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11" name="TextBox 10">
            <a:extLst>
              <a:ext uri="{FF2B5EF4-FFF2-40B4-BE49-F238E27FC236}">
                <a16:creationId xmlns:a16="http://schemas.microsoft.com/office/drawing/2014/main" id="{A6455B91-68E4-6308-5CF4-F9284DE8C95B}"/>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2" name="Straight Connector 11">
            <a:extLst>
              <a:ext uri="{FF2B5EF4-FFF2-40B4-BE49-F238E27FC236}">
                <a16:creationId xmlns:a16="http://schemas.microsoft.com/office/drawing/2014/main" id="{D975066E-0618-0A4F-8177-BE08CA772487}"/>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9F68D48-E35A-A4BE-3425-3F11A892D32B}"/>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14" name="TextBox 13">
            <a:extLst>
              <a:ext uri="{FF2B5EF4-FFF2-40B4-BE49-F238E27FC236}">
                <a16:creationId xmlns:a16="http://schemas.microsoft.com/office/drawing/2014/main" id="{7F4E756C-4B9D-05D9-DAE5-DD9E5752F965}"/>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5" name="TextBox 14">
            <a:extLst>
              <a:ext uri="{FF2B5EF4-FFF2-40B4-BE49-F238E27FC236}">
                <a16:creationId xmlns:a16="http://schemas.microsoft.com/office/drawing/2014/main" id="{1C4A5BCB-C48A-9BB6-21FB-7ED4CD40FC44}"/>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16" name="Content Placeholder 2">
            <a:extLst>
              <a:ext uri="{FF2B5EF4-FFF2-40B4-BE49-F238E27FC236}">
                <a16:creationId xmlns:a16="http://schemas.microsoft.com/office/drawing/2014/main" id="{2A9301F7-3562-607F-D7F1-111FB0AB30E2}"/>
              </a:ext>
            </a:extLst>
          </p:cNvPr>
          <p:cNvSpPr txBox="1">
            <a:spLocks/>
          </p:cNvSpPr>
          <p:nvPr/>
        </p:nvSpPr>
        <p:spPr>
          <a:xfrm>
            <a:off x="727765" y="5266779"/>
            <a:ext cx="7718214" cy="6899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Despite the CBOE Volatility Index (VIX) hitting 60 twice in the last year, drawdowns have been minimal.</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Corporate bonds generally fare better if all-in yields are high.</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Credit fundamentals remain strong.</a:t>
            </a:r>
          </a:p>
          <a:p>
            <a:pPr marL="0" indent="0">
              <a:buFont typeface="Arial"/>
              <a:buNone/>
            </a:pPr>
            <a:endParaRPr lang="en-US" dirty="0"/>
          </a:p>
        </p:txBody>
      </p:sp>
      <p:sp>
        <p:nvSpPr>
          <p:cNvPr id="17" name="TextBox 16">
            <a:extLst>
              <a:ext uri="{FF2B5EF4-FFF2-40B4-BE49-F238E27FC236}">
                <a16:creationId xmlns:a16="http://schemas.microsoft.com/office/drawing/2014/main" id="{228C2B54-ED78-342B-F5BB-0BC64AAEA714}"/>
              </a:ext>
            </a:extLst>
          </p:cNvPr>
          <p:cNvSpPr txBox="1"/>
          <p:nvPr/>
        </p:nvSpPr>
        <p:spPr>
          <a:xfrm>
            <a:off x="6082283" y="4813232"/>
            <a:ext cx="2195020" cy="215444"/>
          </a:xfrm>
          <a:prstGeom prst="rect">
            <a:avLst/>
          </a:prstGeom>
          <a:noFill/>
        </p:spPr>
        <p:txBody>
          <a:bodyPr wrap="square">
            <a:spAutoFit/>
          </a:bodyPr>
          <a:lstStyle/>
          <a:p>
            <a:pPr algn="ctr"/>
            <a:r>
              <a:rPr lang="en-US" sz="800" i="1" dirty="0"/>
              <a:t>Sources:  BTC Capital Management, Bloomberg</a:t>
            </a:r>
          </a:p>
        </p:txBody>
      </p:sp>
      <p:graphicFrame>
        <p:nvGraphicFramePr>
          <p:cNvPr id="18" name="Chart 17">
            <a:extLst>
              <a:ext uri="{FF2B5EF4-FFF2-40B4-BE49-F238E27FC236}">
                <a16:creationId xmlns:a16="http://schemas.microsoft.com/office/drawing/2014/main" id="{2A185CC5-6F02-5552-CD5C-83DE121CCB6E}"/>
              </a:ext>
            </a:extLst>
          </p:cNvPr>
          <p:cNvGraphicFramePr>
            <a:graphicFrameLocks/>
          </p:cNvGraphicFramePr>
          <p:nvPr>
            <p:extLst>
              <p:ext uri="{D42A27DB-BD31-4B8C-83A1-F6EECF244321}">
                <p14:modId xmlns:p14="http://schemas.microsoft.com/office/powerpoint/2010/main" val="1251171750"/>
              </p:ext>
            </p:extLst>
          </p:nvPr>
        </p:nvGraphicFramePr>
        <p:xfrm>
          <a:off x="973320" y="1158066"/>
          <a:ext cx="7227103" cy="36810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842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882A22-97BF-6571-FC3A-B30336E58FE2}"/>
              </a:ext>
            </a:extLst>
          </p:cNvPr>
          <p:cNvSpPr txBox="1">
            <a:spLocks/>
          </p:cNvSpPr>
          <p:nvPr/>
        </p:nvSpPr>
        <p:spPr>
          <a:xfrm>
            <a:off x="2555021" y="304366"/>
            <a:ext cx="38386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Large Cap Growth Stocks</a:t>
            </a:r>
          </a:p>
          <a:p>
            <a:pPr lvl="0" algn="ctr">
              <a:spcBef>
                <a:spcPct val="0"/>
              </a:spcBef>
              <a:defRPr/>
            </a:pPr>
            <a:r>
              <a:rPr lang="en-US" sz="2400" b="1" cap="small" dirty="0">
                <a:solidFill>
                  <a:srgbClr val="960B2E"/>
                </a:solidFill>
                <a:latin typeface="Calibri" pitchFamily="34" charset="0"/>
                <a:ea typeface="+mj-ea"/>
                <a:cs typeface="Arial" pitchFamily="34" charset="0"/>
              </a:rPr>
              <a:t>Rally in May</a:t>
            </a:r>
          </a:p>
        </p:txBody>
      </p:sp>
      <p:sp>
        <p:nvSpPr>
          <p:cNvPr id="6" name="TextBox 5">
            <a:extLst>
              <a:ext uri="{FF2B5EF4-FFF2-40B4-BE49-F238E27FC236}">
                <a16:creationId xmlns:a16="http://schemas.microsoft.com/office/drawing/2014/main" id="{59902F81-384F-151A-B5B6-B5981C8EAC93}"/>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7" name="TextBox 6">
            <a:extLst>
              <a:ext uri="{FF2B5EF4-FFF2-40B4-BE49-F238E27FC236}">
                <a16:creationId xmlns:a16="http://schemas.microsoft.com/office/drawing/2014/main" id="{7F336EEA-F24E-9CC1-782E-9E7BC5B4F085}"/>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10" name="TextBox 9">
            <a:extLst>
              <a:ext uri="{FF2B5EF4-FFF2-40B4-BE49-F238E27FC236}">
                <a16:creationId xmlns:a16="http://schemas.microsoft.com/office/drawing/2014/main" id="{8E9481CB-96C5-C70D-36DD-3475517F556A}"/>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11" name="TextBox 10">
            <a:extLst>
              <a:ext uri="{FF2B5EF4-FFF2-40B4-BE49-F238E27FC236}">
                <a16:creationId xmlns:a16="http://schemas.microsoft.com/office/drawing/2014/main" id="{3B0BDEDA-47AB-E512-958C-2E47B0EB4A39}"/>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12" name="TextBox 11">
            <a:extLst>
              <a:ext uri="{FF2B5EF4-FFF2-40B4-BE49-F238E27FC236}">
                <a16:creationId xmlns:a16="http://schemas.microsoft.com/office/drawing/2014/main" id="{912FEB98-B679-91A9-FB01-543465F9BCF7}"/>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3" name="Straight Connector 12">
            <a:extLst>
              <a:ext uri="{FF2B5EF4-FFF2-40B4-BE49-F238E27FC236}">
                <a16:creationId xmlns:a16="http://schemas.microsoft.com/office/drawing/2014/main" id="{1639B4AF-14A4-2FC4-FC00-D3B5D6CBB1DD}"/>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9DB71A-6923-A5CE-F58D-64BAE4778194}"/>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15" name="TextBox 14">
            <a:extLst>
              <a:ext uri="{FF2B5EF4-FFF2-40B4-BE49-F238E27FC236}">
                <a16:creationId xmlns:a16="http://schemas.microsoft.com/office/drawing/2014/main" id="{672FE63A-384E-1FDF-6D1C-6FD9890754A8}"/>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6" name="TextBox 15">
            <a:extLst>
              <a:ext uri="{FF2B5EF4-FFF2-40B4-BE49-F238E27FC236}">
                <a16:creationId xmlns:a16="http://schemas.microsoft.com/office/drawing/2014/main" id="{C3241EDF-0CB0-1E1B-89B1-91A8D0AF9D4E}"/>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17" name="TextBox 16">
            <a:extLst>
              <a:ext uri="{FF2B5EF4-FFF2-40B4-BE49-F238E27FC236}">
                <a16:creationId xmlns:a16="http://schemas.microsoft.com/office/drawing/2014/main" id="{A097F187-08CE-32F6-6248-D3851E5270DA}"/>
              </a:ext>
            </a:extLst>
          </p:cNvPr>
          <p:cNvSpPr txBox="1"/>
          <p:nvPr/>
        </p:nvSpPr>
        <p:spPr>
          <a:xfrm>
            <a:off x="7538885" y="2588145"/>
            <a:ext cx="797247" cy="261610"/>
          </a:xfrm>
          <a:prstGeom prst="rect">
            <a:avLst/>
          </a:prstGeom>
          <a:noFill/>
        </p:spPr>
        <p:txBody>
          <a:bodyPr wrap="square" rtlCol="0">
            <a:spAutoFit/>
          </a:bodyPr>
          <a:lstStyle/>
          <a:p>
            <a:r>
              <a:rPr lang="en-US" sz="1100" dirty="0">
                <a:solidFill>
                  <a:schemeClr val="bg1"/>
                </a:solidFill>
              </a:rPr>
              <a:t>Services</a:t>
            </a:r>
          </a:p>
        </p:txBody>
      </p:sp>
      <p:sp>
        <p:nvSpPr>
          <p:cNvPr id="18" name="TextBox 17">
            <a:extLst>
              <a:ext uri="{FF2B5EF4-FFF2-40B4-BE49-F238E27FC236}">
                <a16:creationId xmlns:a16="http://schemas.microsoft.com/office/drawing/2014/main" id="{326B3D6B-9B8E-A40E-35CD-307D40FEB0F0}"/>
              </a:ext>
            </a:extLst>
          </p:cNvPr>
          <p:cNvSpPr txBox="1"/>
          <p:nvPr/>
        </p:nvSpPr>
        <p:spPr>
          <a:xfrm>
            <a:off x="6931462" y="3929524"/>
            <a:ext cx="1260000" cy="261610"/>
          </a:xfrm>
          <a:prstGeom prst="rect">
            <a:avLst/>
          </a:prstGeom>
          <a:noFill/>
        </p:spPr>
        <p:txBody>
          <a:bodyPr wrap="square" rtlCol="0">
            <a:spAutoFit/>
          </a:bodyPr>
          <a:lstStyle/>
          <a:p>
            <a:r>
              <a:rPr lang="en-US" sz="1100" dirty="0">
                <a:solidFill>
                  <a:schemeClr val="bg1"/>
                </a:solidFill>
              </a:rPr>
              <a:t>Manufacturing</a:t>
            </a:r>
          </a:p>
        </p:txBody>
      </p:sp>
      <p:cxnSp>
        <p:nvCxnSpPr>
          <p:cNvPr id="19" name="Straight Connector 18">
            <a:extLst>
              <a:ext uri="{FF2B5EF4-FFF2-40B4-BE49-F238E27FC236}">
                <a16:creationId xmlns:a16="http://schemas.microsoft.com/office/drawing/2014/main" id="{A4A6088E-8C27-790C-C1FD-766E6835EFD1}"/>
              </a:ext>
            </a:extLst>
          </p:cNvPr>
          <p:cNvCxnSpPr>
            <a:cxnSpLocks/>
          </p:cNvCxnSpPr>
          <p:nvPr/>
        </p:nvCxnSpPr>
        <p:spPr>
          <a:xfrm>
            <a:off x="1464709" y="3419351"/>
            <a:ext cx="6665921"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4F76C0FC-C327-235E-0789-6A538254178E}"/>
              </a:ext>
            </a:extLst>
          </p:cNvPr>
          <p:cNvSpPr txBox="1">
            <a:spLocks/>
          </p:cNvSpPr>
          <p:nvPr/>
        </p:nvSpPr>
        <p:spPr>
          <a:xfrm>
            <a:off x="713323" y="4678470"/>
            <a:ext cx="7478140" cy="111612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After falling almost 9% during the first four months of the year, large cap Growth stocks recovered their losses during the month of May.</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Investors adopted a “risk-on” mentality during May, rotating back into sectors such as Information Technology. </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Value stocks posted a positive gain as well during May and are still outperforming Growth stocks year-to-date (YTD).</a:t>
            </a:r>
            <a:endParaRPr lang="en-US" sz="1200" dirty="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80465D8-F001-210D-644A-EE1056EFB33D}"/>
              </a:ext>
            </a:extLst>
          </p:cNvPr>
          <p:cNvSpPr txBox="1"/>
          <p:nvPr/>
        </p:nvSpPr>
        <p:spPr>
          <a:xfrm>
            <a:off x="4638068" y="3973948"/>
            <a:ext cx="2186128" cy="215444"/>
          </a:xfrm>
          <a:prstGeom prst="rect">
            <a:avLst/>
          </a:prstGeom>
          <a:noFill/>
        </p:spPr>
        <p:txBody>
          <a:bodyPr wrap="square">
            <a:spAutoFit/>
          </a:bodyPr>
          <a:lstStyle/>
          <a:p>
            <a:pPr algn="ctr"/>
            <a:r>
              <a:rPr lang="en-US" sz="800" i="1" dirty="0"/>
              <a:t>Source:  PSC Portfolio Strategy</a:t>
            </a:r>
          </a:p>
        </p:txBody>
      </p:sp>
      <p:sp>
        <p:nvSpPr>
          <p:cNvPr id="22" name="TextBox 21">
            <a:extLst>
              <a:ext uri="{FF2B5EF4-FFF2-40B4-BE49-F238E27FC236}">
                <a16:creationId xmlns:a16="http://schemas.microsoft.com/office/drawing/2014/main" id="{8D3A11F5-76E8-2F5C-2F14-9046C8429DE5}"/>
              </a:ext>
            </a:extLst>
          </p:cNvPr>
          <p:cNvSpPr txBox="1"/>
          <p:nvPr/>
        </p:nvSpPr>
        <p:spPr>
          <a:xfrm>
            <a:off x="4795990" y="3561422"/>
            <a:ext cx="532990" cy="246221"/>
          </a:xfrm>
          <a:prstGeom prst="rect">
            <a:avLst/>
          </a:prstGeom>
          <a:noFill/>
        </p:spPr>
        <p:txBody>
          <a:bodyPr wrap="square" rtlCol="0">
            <a:spAutoFit/>
          </a:bodyPr>
          <a:lstStyle/>
          <a:p>
            <a:r>
              <a:rPr lang="en-US" sz="1000" dirty="0">
                <a:solidFill>
                  <a:schemeClr val="bg1"/>
                </a:solidFill>
              </a:rPr>
              <a:t>Mag 7</a:t>
            </a:r>
          </a:p>
        </p:txBody>
      </p:sp>
      <p:sp>
        <p:nvSpPr>
          <p:cNvPr id="23" name="TextBox 22">
            <a:extLst>
              <a:ext uri="{FF2B5EF4-FFF2-40B4-BE49-F238E27FC236}">
                <a16:creationId xmlns:a16="http://schemas.microsoft.com/office/drawing/2014/main" id="{3C79EA65-EF49-4A10-2C05-EAFEC828E7D5}"/>
              </a:ext>
            </a:extLst>
          </p:cNvPr>
          <p:cNvSpPr txBox="1"/>
          <p:nvPr/>
        </p:nvSpPr>
        <p:spPr>
          <a:xfrm>
            <a:off x="4882433" y="3315201"/>
            <a:ext cx="532990" cy="246221"/>
          </a:xfrm>
          <a:prstGeom prst="rect">
            <a:avLst/>
          </a:prstGeom>
          <a:noFill/>
        </p:spPr>
        <p:txBody>
          <a:bodyPr wrap="square" rtlCol="0">
            <a:spAutoFit/>
          </a:bodyPr>
          <a:lstStyle/>
          <a:p>
            <a:r>
              <a:rPr lang="en-US" sz="1000" dirty="0">
                <a:solidFill>
                  <a:schemeClr val="bg1"/>
                </a:solidFill>
              </a:rPr>
              <a:t>Mag 7</a:t>
            </a:r>
          </a:p>
        </p:txBody>
      </p:sp>
      <p:sp>
        <p:nvSpPr>
          <p:cNvPr id="24" name="TextBox 23">
            <a:extLst>
              <a:ext uri="{FF2B5EF4-FFF2-40B4-BE49-F238E27FC236}">
                <a16:creationId xmlns:a16="http://schemas.microsoft.com/office/drawing/2014/main" id="{E10E6A24-E92B-857F-69FE-0C80C3252309}"/>
              </a:ext>
            </a:extLst>
          </p:cNvPr>
          <p:cNvSpPr txBox="1"/>
          <p:nvPr/>
        </p:nvSpPr>
        <p:spPr>
          <a:xfrm>
            <a:off x="5501866" y="3616265"/>
            <a:ext cx="1002889" cy="246221"/>
          </a:xfrm>
          <a:prstGeom prst="rect">
            <a:avLst/>
          </a:prstGeom>
          <a:noFill/>
        </p:spPr>
        <p:txBody>
          <a:bodyPr wrap="square" rtlCol="0">
            <a:spAutoFit/>
          </a:bodyPr>
          <a:lstStyle/>
          <a:p>
            <a:r>
              <a:rPr lang="en-US" sz="1000" dirty="0">
                <a:solidFill>
                  <a:schemeClr val="bg1"/>
                </a:solidFill>
              </a:rPr>
              <a:t>Dollar Tree</a:t>
            </a:r>
          </a:p>
        </p:txBody>
      </p:sp>
      <p:graphicFrame>
        <p:nvGraphicFramePr>
          <p:cNvPr id="25" name="Content Placeholder 14">
            <a:extLst>
              <a:ext uri="{FF2B5EF4-FFF2-40B4-BE49-F238E27FC236}">
                <a16:creationId xmlns:a16="http://schemas.microsoft.com/office/drawing/2014/main" id="{C6781D7A-3C5F-D2EE-0B15-CE23754197AD}"/>
              </a:ext>
            </a:extLst>
          </p:cNvPr>
          <p:cNvGraphicFramePr>
            <a:graphicFrameLocks/>
          </p:cNvGraphicFramePr>
          <p:nvPr>
            <p:custDataLst>
              <p:tags r:id="rId1"/>
            </p:custDataLst>
            <p:extLst>
              <p:ext uri="{D42A27DB-BD31-4B8C-83A1-F6EECF244321}">
                <p14:modId xmlns:p14="http://schemas.microsoft.com/office/powerpoint/2010/main" val="3530394459"/>
              </p:ext>
            </p:extLst>
          </p:nvPr>
        </p:nvGraphicFramePr>
        <p:xfrm>
          <a:off x="2613868" y="1719441"/>
          <a:ext cx="3735393" cy="2260628"/>
        </p:xfrm>
        <a:graphic>
          <a:graphicData uri="http://schemas.openxmlformats.org/drawingml/2006/table">
            <a:tbl>
              <a:tblPr/>
              <a:tblGrid>
                <a:gridCol w="829367">
                  <a:extLst>
                    <a:ext uri="{9D8B030D-6E8A-4147-A177-3AD203B41FA5}">
                      <a16:colId xmlns:a16="http://schemas.microsoft.com/office/drawing/2014/main" val="1949210817"/>
                    </a:ext>
                  </a:extLst>
                </a:gridCol>
                <a:gridCol w="44450">
                  <a:extLst>
                    <a:ext uri="{9D8B030D-6E8A-4147-A177-3AD203B41FA5}">
                      <a16:colId xmlns:a16="http://schemas.microsoft.com/office/drawing/2014/main" val="3490903877"/>
                    </a:ext>
                  </a:extLst>
                </a:gridCol>
                <a:gridCol w="883729">
                  <a:extLst>
                    <a:ext uri="{9D8B030D-6E8A-4147-A177-3AD203B41FA5}">
                      <a16:colId xmlns:a16="http://schemas.microsoft.com/office/drawing/2014/main" val="2644732926"/>
                    </a:ext>
                  </a:extLst>
                </a:gridCol>
                <a:gridCol w="933039">
                  <a:extLst>
                    <a:ext uri="{9D8B030D-6E8A-4147-A177-3AD203B41FA5}">
                      <a16:colId xmlns:a16="http://schemas.microsoft.com/office/drawing/2014/main" val="3938268010"/>
                    </a:ext>
                  </a:extLst>
                </a:gridCol>
                <a:gridCol w="1044808">
                  <a:extLst>
                    <a:ext uri="{9D8B030D-6E8A-4147-A177-3AD203B41FA5}">
                      <a16:colId xmlns:a16="http://schemas.microsoft.com/office/drawing/2014/main" val="3048591951"/>
                    </a:ext>
                  </a:extLst>
                </a:gridCol>
              </a:tblGrid>
              <a:tr h="565157">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2400" b="0" i="1" u="none" strike="noStrike" dirty="0">
                          <a:solidFill>
                            <a:srgbClr val="000000"/>
                          </a:solidFill>
                          <a:effectLst/>
                          <a:latin typeface="Calibri" panose="020F0502020204030204" pitchFamily="34" charset="0"/>
                        </a:rPr>
                        <a:t>Value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1" u="none" strike="noStrike" dirty="0">
                          <a:solidFill>
                            <a:srgbClr val="000000"/>
                          </a:solidFill>
                          <a:effectLst/>
                          <a:latin typeface="Calibri" panose="020F0502020204030204" pitchFamily="34" charset="0"/>
                        </a:rPr>
                        <a:t>Core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1" u="none" strike="noStrike" dirty="0">
                          <a:solidFill>
                            <a:srgbClr val="000000"/>
                          </a:solidFill>
                          <a:effectLst/>
                          <a:latin typeface="Calibri" panose="020F0502020204030204" pitchFamily="34" charset="0"/>
                        </a:rPr>
                        <a:t>Growth</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796174"/>
                  </a:ext>
                </a:extLst>
              </a:tr>
              <a:tr h="565157">
                <a:tc>
                  <a:txBody>
                    <a:bodyPr/>
                    <a:lstStyle/>
                    <a:p>
                      <a:pPr algn="ctr" fontAlgn="b"/>
                      <a:r>
                        <a:rPr lang="en-US" sz="2400" b="0" i="1" u="none" strike="noStrike" dirty="0">
                          <a:solidFill>
                            <a:schemeClr val="tx1"/>
                          </a:solidFill>
                          <a:effectLst/>
                          <a:latin typeface="Calibri" panose="020F0502020204030204" pitchFamily="34" charset="0"/>
                        </a:rPr>
                        <a:t>Large</a:t>
                      </a:r>
                    </a:p>
                  </a:txBody>
                  <a:tcPr marL="9525" marR="9525" marT="9525" marB="0" anchor="b">
                    <a:lnL>
                      <a:noFill/>
                    </a:lnL>
                    <a:lnR>
                      <a:noFill/>
                    </a:lnR>
                    <a:lnT>
                      <a:noFill/>
                    </a:lnT>
                    <a:lnB>
                      <a:noFill/>
                    </a:lnB>
                  </a:tcPr>
                </a:tc>
                <a:tc>
                  <a:txBody>
                    <a:bodyPr/>
                    <a:lstStyle/>
                    <a:p>
                      <a:pPr algn="ctr" fontAlgn="b"/>
                      <a:endParaRPr lang="en-US" sz="2400" b="0" i="1" u="none" strike="noStrike" dirty="0">
                        <a:solidFill>
                          <a:schemeClr val="tx1"/>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dirty="0">
                          <a:solidFill>
                            <a:schemeClr val="tx1"/>
                          </a:solidFill>
                          <a:effectLst/>
                          <a:latin typeface="Calibri" panose="020F0502020204030204" pitchFamily="34" charset="0"/>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857981"/>
                  </a:ext>
                </a:extLst>
              </a:tr>
              <a:tr h="565157">
                <a:tc>
                  <a:txBody>
                    <a:bodyPr/>
                    <a:lstStyle/>
                    <a:p>
                      <a:pPr algn="ctr" fontAlgn="b"/>
                      <a:r>
                        <a:rPr lang="en-US" sz="2400" b="0" i="1" u="none" strike="noStrike" dirty="0">
                          <a:solidFill>
                            <a:schemeClr val="tx1"/>
                          </a:solidFill>
                          <a:effectLst/>
                          <a:latin typeface="Calibri" panose="020F0502020204030204" pitchFamily="34" charset="0"/>
                        </a:rPr>
                        <a:t>Mid</a:t>
                      </a:r>
                    </a:p>
                  </a:txBody>
                  <a:tcPr marL="9525" marR="9525" marT="9525" marB="0" anchor="b">
                    <a:lnL>
                      <a:noFill/>
                    </a:lnL>
                    <a:lnR>
                      <a:noFill/>
                    </a:lnR>
                    <a:lnT>
                      <a:noFill/>
                    </a:lnT>
                    <a:lnB>
                      <a:noFill/>
                    </a:lnB>
                  </a:tcPr>
                </a:tc>
                <a:tc>
                  <a:txBody>
                    <a:bodyPr/>
                    <a:lstStyle/>
                    <a:p>
                      <a:pPr algn="ctr" fontAlgn="b"/>
                      <a:endParaRPr lang="en-US" sz="2400" b="0" i="1" u="none" strike="noStrike" dirty="0">
                        <a:solidFill>
                          <a:schemeClr val="tx1"/>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dirty="0">
                          <a:solidFill>
                            <a:schemeClr val="tx1"/>
                          </a:solidFill>
                          <a:effectLst/>
                          <a:latin typeface="Calibri" panose="020F0502020204030204" pitchFamily="34" charset="0"/>
                        </a:rPr>
                        <a:t>+4.3%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313113"/>
                  </a:ext>
                </a:extLst>
              </a:tr>
              <a:tr h="565157">
                <a:tc>
                  <a:txBody>
                    <a:bodyPr/>
                    <a:lstStyle/>
                    <a:p>
                      <a:pPr algn="ctr" fontAlgn="b"/>
                      <a:r>
                        <a:rPr lang="en-US" sz="2400" b="0" i="1" u="none" strike="noStrike" dirty="0">
                          <a:solidFill>
                            <a:schemeClr val="tx1"/>
                          </a:solidFill>
                          <a:effectLst/>
                          <a:latin typeface="Calibri" panose="020F0502020204030204" pitchFamily="34" charset="0"/>
                        </a:rPr>
                        <a:t>Small</a:t>
                      </a:r>
                    </a:p>
                  </a:txBody>
                  <a:tcPr marL="9525" marR="9525" marT="9525" marB="0" anchor="b">
                    <a:lnL>
                      <a:noFill/>
                    </a:lnL>
                    <a:lnR>
                      <a:noFill/>
                    </a:lnR>
                    <a:lnT>
                      <a:noFill/>
                    </a:lnT>
                    <a:lnB>
                      <a:noFill/>
                    </a:lnB>
                  </a:tcPr>
                </a:tc>
                <a:tc>
                  <a:txBody>
                    <a:bodyPr/>
                    <a:lstStyle/>
                    <a:p>
                      <a:pPr algn="ctr" fontAlgn="b"/>
                      <a:endParaRPr lang="en-US" sz="2400" b="0" i="1" u="none" strike="noStrike" dirty="0">
                        <a:solidFill>
                          <a:schemeClr val="tx1"/>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dirty="0">
                          <a:solidFill>
                            <a:schemeClr val="tx1"/>
                          </a:solidFill>
                          <a:effectLst/>
                          <a:latin typeface="Calibri" panose="020F0502020204030204" pitchFamily="34" charset="0"/>
                        </a:rPr>
                        <a:t>+4.1%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916248"/>
                  </a:ext>
                </a:extLst>
              </a:tr>
            </a:tbl>
          </a:graphicData>
        </a:graphic>
      </p:graphicFrame>
      <p:sp>
        <p:nvSpPr>
          <p:cNvPr id="26" name="TextBox 25">
            <a:extLst>
              <a:ext uri="{FF2B5EF4-FFF2-40B4-BE49-F238E27FC236}">
                <a16:creationId xmlns:a16="http://schemas.microsoft.com/office/drawing/2014/main" id="{92F5FA31-CFD1-D072-42E5-47DAD6E580B7}"/>
              </a:ext>
            </a:extLst>
          </p:cNvPr>
          <p:cNvSpPr txBox="1"/>
          <p:nvPr/>
        </p:nvSpPr>
        <p:spPr>
          <a:xfrm>
            <a:off x="4543557" y="1304871"/>
            <a:ext cx="1143185" cy="369332"/>
          </a:xfrm>
          <a:prstGeom prst="rect">
            <a:avLst/>
          </a:prstGeom>
          <a:noFill/>
        </p:spPr>
        <p:txBody>
          <a:bodyPr wrap="square" rtlCol="0">
            <a:spAutoFit/>
          </a:bodyPr>
          <a:lstStyle/>
          <a:p>
            <a:r>
              <a:rPr lang="en-US" dirty="0"/>
              <a:t>May 2025</a:t>
            </a:r>
          </a:p>
        </p:txBody>
      </p:sp>
      <p:sp>
        <p:nvSpPr>
          <p:cNvPr id="27" name="Rectangle 26">
            <a:extLst>
              <a:ext uri="{FF2B5EF4-FFF2-40B4-BE49-F238E27FC236}">
                <a16:creationId xmlns:a16="http://schemas.microsoft.com/office/drawing/2014/main" id="{6B344E72-405E-AD68-FB81-7F831EC351E0}"/>
              </a:ext>
            </a:extLst>
          </p:cNvPr>
          <p:cNvSpPr/>
          <p:nvPr/>
        </p:nvSpPr>
        <p:spPr>
          <a:xfrm>
            <a:off x="5415423" y="2414822"/>
            <a:ext cx="883319" cy="3901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40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5FF6E6-FAB4-E285-4EA5-A29CA2E87718}"/>
              </a:ext>
            </a:extLst>
          </p:cNvPr>
          <p:cNvSpPr txBox="1">
            <a:spLocks/>
          </p:cNvSpPr>
          <p:nvPr/>
        </p:nvSpPr>
        <p:spPr>
          <a:xfrm>
            <a:off x="2555021" y="304366"/>
            <a:ext cx="38386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Pending Home Sales</a:t>
            </a:r>
          </a:p>
          <a:p>
            <a:pPr lvl="0" algn="ctr">
              <a:spcBef>
                <a:spcPct val="0"/>
              </a:spcBef>
              <a:defRPr/>
            </a:pPr>
            <a:r>
              <a:rPr lang="en-US" sz="2400" b="1" cap="small" dirty="0">
                <a:solidFill>
                  <a:srgbClr val="960B2E"/>
                </a:solidFill>
                <a:latin typeface="Calibri" pitchFamily="34" charset="0"/>
                <a:ea typeface="+mj-ea"/>
                <a:cs typeface="Arial" pitchFamily="34" charset="0"/>
              </a:rPr>
              <a:t>Reach Multi-Decade Lows</a:t>
            </a:r>
          </a:p>
        </p:txBody>
      </p:sp>
      <p:sp>
        <p:nvSpPr>
          <p:cNvPr id="6" name="TextBox 5">
            <a:extLst>
              <a:ext uri="{FF2B5EF4-FFF2-40B4-BE49-F238E27FC236}">
                <a16:creationId xmlns:a16="http://schemas.microsoft.com/office/drawing/2014/main" id="{A2021B34-C73D-89ED-791D-3A21D0DF112D}"/>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7" name="TextBox 6">
            <a:extLst>
              <a:ext uri="{FF2B5EF4-FFF2-40B4-BE49-F238E27FC236}">
                <a16:creationId xmlns:a16="http://schemas.microsoft.com/office/drawing/2014/main" id="{C7DF0B78-C639-D452-FFB5-DF54D6241F42}"/>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10" name="TextBox 9">
            <a:extLst>
              <a:ext uri="{FF2B5EF4-FFF2-40B4-BE49-F238E27FC236}">
                <a16:creationId xmlns:a16="http://schemas.microsoft.com/office/drawing/2014/main" id="{2B0604EB-B598-0753-8C34-E2A7445B9A09}"/>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11" name="TextBox 10">
            <a:extLst>
              <a:ext uri="{FF2B5EF4-FFF2-40B4-BE49-F238E27FC236}">
                <a16:creationId xmlns:a16="http://schemas.microsoft.com/office/drawing/2014/main" id="{81BD8278-52B8-FD75-52F2-1ABABA53661C}"/>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12" name="TextBox 11">
            <a:extLst>
              <a:ext uri="{FF2B5EF4-FFF2-40B4-BE49-F238E27FC236}">
                <a16:creationId xmlns:a16="http://schemas.microsoft.com/office/drawing/2014/main" id="{53049DF6-411B-1A48-72D1-3D8CE449D9AE}"/>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3" name="Straight Connector 12">
            <a:extLst>
              <a:ext uri="{FF2B5EF4-FFF2-40B4-BE49-F238E27FC236}">
                <a16:creationId xmlns:a16="http://schemas.microsoft.com/office/drawing/2014/main" id="{505F718E-7405-ECBA-A1D3-FE8556B1BF9F}"/>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15A295-BD7B-6CCE-FCE0-02E844A9EF6B}"/>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15" name="TextBox 14">
            <a:extLst>
              <a:ext uri="{FF2B5EF4-FFF2-40B4-BE49-F238E27FC236}">
                <a16:creationId xmlns:a16="http://schemas.microsoft.com/office/drawing/2014/main" id="{4AAE1F03-4BC6-F6C2-5E87-6832A533E11A}"/>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6" name="TextBox 15">
            <a:extLst>
              <a:ext uri="{FF2B5EF4-FFF2-40B4-BE49-F238E27FC236}">
                <a16:creationId xmlns:a16="http://schemas.microsoft.com/office/drawing/2014/main" id="{51DEDDFA-BDA7-FFAC-4E99-D1D52C0BBC32}"/>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17" name="Content Placeholder 2">
            <a:extLst>
              <a:ext uri="{FF2B5EF4-FFF2-40B4-BE49-F238E27FC236}">
                <a16:creationId xmlns:a16="http://schemas.microsoft.com/office/drawing/2014/main" id="{5C142338-5F6E-CD83-261B-29F671812092}"/>
              </a:ext>
            </a:extLst>
          </p:cNvPr>
          <p:cNvSpPr txBox="1">
            <a:spLocks/>
          </p:cNvSpPr>
          <p:nvPr/>
        </p:nvSpPr>
        <p:spPr>
          <a:xfrm>
            <a:off x="614114" y="4918669"/>
            <a:ext cx="7581742" cy="10751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08" indent="-214308">
              <a:lnSpc>
                <a:spcPct val="107000"/>
              </a:lnSpc>
              <a:spcBef>
                <a:spcPts val="0"/>
              </a:spcBef>
              <a:buFont typeface="Arial" panose="020B0604020202020204" pitchFamily="34" charset="0"/>
              <a:buChar char="•"/>
            </a:pPr>
            <a:r>
              <a:rPr lang="en-US" sz="1200" dirty="0">
                <a:ea typeface="Calibri" panose="020F0502020204030204" pitchFamily="34" charset="0"/>
                <a:cs typeface="Arial" panose="020B0604020202020204" pitchFamily="34" charset="0"/>
              </a:rPr>
              <a:t>Pending home sales in April fell 6.3% to the third lowest level in the last 25 years.</a:t>
            </a:r>
          </a:p>
          <a:p>
            <a:pPr marL="214308" indent="-214308">
              <a:lnSpc>
                <a:spcPct val="107000"/>
              </a:lnSpc>
              <a:spcBef>
                <a:spcPts val="0"/>
              </a:spcBef>
              <a:buFont typeface="Arial" panose="020B0604020202020204" pitchFamily="34" charset="0"/>
              <a:buChar char="•"/>
            </a:pPr>
            <a:r>
              <a:rPr lang="en-US" sz="1200" dirty="0">
                <a:ea typeface="Calibri" panose="020F0502020204030204" pitchFamily="34" charset="0"/>
                <a:cs typeface="Arial" panose="020B0604020202020204" pitchFamily="34" charset="0"/>
              </a:rPr>
              <a:t>With 30-year mortgage rates edging close to 7% and continued concerns regarding potential higher costs due to tariffs, potential home buyers decided to stay on the sidelines.</a:t>
            </a:r>
          </a:p>
          <a:p>
            <a:pPr marL="214308" indent="-214308">
              <a:lnSpc>
                <a:spcPct val="107000"/>
              </a:lnSpc>
              <a:spcBef>
                <a:spcPts val="0"/>
              </a:spcBef>
              <a:buFont typeface="Arial" panose="020B0604020202020204" pitchFamily="34" charset="0"/>
              <a:buChar char="•"/>
            </a:pPr>
            <a:r>
              <a:rPr lang="en-US" sz="1200" dirty="0">
                <a:ea typeface="Calibri" panose="020F0502020204030204" pitchFamily="34" charset="0"/>
                <a:cs typeface="Arial" panose="020B0604020202020204" pitchFamily="34" charset="0"/>
              </a:rPr>
              <a:t>Home builders have been discounting prices in efforts to combat the lackluster demand as home prices fell slightly in March, the first decline in prices in over two years.</a:t>
            </a:r>
          </a:p>
        </p:txBody>
      </p:sp>
      <p:sp>
        <p:nvSpPr>
          <p:cNvPr id="18" name="TextBox 17">
            <a:extLst>
              <a:ext uri="{FF2B5EF4-FFF2-40B4-BE49-F238E27FC236}">
                <a16:creationId xmlns:a16="http://schemas.microsoft.com/office/drawing/2014/main" id="{BFDBED33-4891-4AFB-AE77-E0B8B421F411}"/>
              </a:ext>
            </a:extLst>
          </p:cNvPr>
          <p:cNvSpPr txBox="1"/>
          <p:nvPr/>
        </p:nvSpPr>
        <p:spPr>
          <a:xfrm>
            <a:off x="6208637" y="4664457"/>
            <a:ext cx="1987219" cy="215444"/>
          </a:xfrm>
          <a:prstGeom prst="rect">
            <a:avLst/>
          </a:prstGeom>
          <a:noFill/>
        </p:spPr>
        <p:txBody>
          <a:bodyPr wrap="square">
            <a:spAutoFit/>
          </a:bodyPr>
          <a:lstStyle/>
          <a:p>
            <a:pPr algn="ctr"/>
            <a:r>
              <a:rPr lang="en-US" sz="800" i="1" dirty="0"/>
              <a:t>Sources: BTC Capital Management, FactSet</a:t>
            </a:r>
          </a:p>
        </p:txBody>
      </p:sp>
      <p:sp>
        <p:nvSpPr>
          <p:cNvPr id="19" name="TextBox 18">
            <a:extLst>
              <a:ext uri="{FF2B5EF4-FFF2-40B4-BE49-F238E27FC236}">
                <a16:creationId xmlns:a16="http://schemas.microsoft.com/office/drawing/2014/main" id="{71CF225A-8941-6F77-00A6-4A5740F5520A}"/>
              </a:ext>
            </a:extLst>
          </p:cNvPr>
          <p:cNvSpPr txBox="1"/>
          <p:nvPr/>
        </p:nvSpPr>
        <p:spPr>
          <a:xfrm>
            <a:off x="6286422" y="1272548"/>
            <a:ext cx="1260000" cy="261610"/>
          </a:xfrm>
          <a:prstGeom prst="rect">
            <a:avLst/>
          </a:prstGeom>
          <a:noFill/>
        </p:spPr>
        <p:txBody>
          <a:bodyPr wrap="square" rtlCol="0">
            <a:spAutoFit/>
          </a:bodyPr>
          <a:lstStyle/>
          <a:p>
            <a:r>
              <a:rPr lang="en-US" sz="1100" dirty="0">
                <a:solidFill>
                  <a:schemeClr val="bg1"/>
                </a:solidFill>
              </a:rPr>
              <a:t>Consumer Staples</a:t>
            </a:r>
          </a:p>
        </p:txBody>
      </p:sp>
      <p:sp>
        <p:nvSpPr>
          <p:cNvPr id="20" name="TextBox 19">
            <a:extLst>
              <a:ext uri="{FF2B5EF4-FFF2-40B4-BE49-F238E27FC236}">
                <a16:creationId xmlns:a16="http://schemas.microsoft.com/office/drawing/2014/main" id="{FFD2D4BF-5336-BFC5-3C4E-9B3A24AA84FE}"/>
              </a:ext>
            </a:extLst>
          </p:cNvPr>
          <p:cNvSpPr txBox="1"/>
          <p:nvPr/>
        </p:nvSpPr>
        <p:spPr>
          <a:xfrm>
            <a:off x="5578637" y="4019435"/>
            <a:ext cx="1260000" cy="261610"/>
          </a:xfrm>
          <a:prstGeom prst="rect">
            <a:avLst/>
          </a:prstGeom>
          <a:noFill/>
        </p:spPr>
        <p:txBody>
          <a:bodyPr wrap="square" rtlCol="0">
            <a:spAutoFit/>
          </a:bodyPr>
          <a:lstStyle/>
          <a:p>
            <a:r>
              <a:rPr lang="en-US" sz="1100" dirty="0">
                <a:solidFill>
                  <a:schemeClr val="bg1"/>
                </a:solidFill>
              </a:rPr>
              <a:t>Health Care</a:t>
            </a:r>
          </a:p>
        </p:txBody>
      </p:sp>
      <p:sp>
        <p:nvSpPr>
          <p:cNvPr id="21" name="Title 1">
            <a:extLst>
              <a:ext uri="{FF2B5EF4-FFF2-40B4-BE49-F238E27FC236}">
                <a16:creationId xmlns:a16="http://schemas.microsoft.com/office/drawing/2014/main" id="{A4CA86DC-EB93-F1C1-06A6-82804E3BBAD8}"/>
              </a:ext>
            </a:extLst>
          </p:cNvPr>
          <p:cNvSpPr txBox="1">
            <a:spLocks/>
          </p:cNvSpPr>
          <p:nvPr/>
        </p:nvSpPr>
        <p:spPr>
          <a:xfrm>
            <a:off x="328056" y="990727"/>
            <a:ext cx="5016500" cy="45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spcAft>
                <a:spcPts val="600"/>
              </a:spcAft>
            </a:pPr>
            <a:r>
              <a:rPr lang="en-US" sz="1350" b="1">
                <a:solidFill>
                  <a:schemeClr val="bg1"/>
                </a:solidFill>
                <a:ea typeface="Calibri" panose="020F0502020204030204" pitchFamily="34" charset="0"/>
                <a:cs typeface="Arial" panose="020B0604020202020204" pitchFamily="34" charset="0"/>
              </a:rPr>
              <a:t>Corporate Bond Spreads Widen</a:t>
            </a:r>
            <a:endParaRPr lang="en-US" sz="1350" b="1" dirty="0">
              <a:solidFill>
                <a:schemeClr val="bg1"/>
              </a:solidFill>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21F46FC-4490-ED3A-9E42-51FB45D42AC5}"/>
              </a:ext>
            </a:extLst>
          </p:cNvPr>
          <p:cNvSpPr txBox="1"/>
          <p:nvPr/>
        </p:nvSpPr>
        <p:spPr>
          <a:xfrm>
            <a:off x="4902104" y="3562477"/>
            <a:ext cx="532990" cy="246221"/>
          </a:xfrm>
          <a:prstGeom prst="rect">
            <a:avLst/>
          </a:prstGeom>
          <a:noFill/>
        </p:spPr>
        <p:txBody>
          <a:bodyPr wrap="square" rtlCol="0">
            <a:spAutoFit/>
          </a:bodyPr>
          <a:lstStyle/>
          <a:p>
            <a:r>
              <a:rPr lang="en-US" sz="1000" dirty="0">
                <a:solidFill>
                  <a:schemeClr val="bg1"/>
                </a:solidFill>
              </a:rPr>
              <a:t>Mag 7</a:t>
            </a:r>
          </a:p>
        </p:txBody>
      </p:sp>
      <p:sp>
        <p:nvSpPr>
          <p:cNvPr id="23" name="TextBox 22">
            <a:extLst>
              <a:ext uri="{FF2B5EF4-FFF2-40B4-BE49-F238E27FC236}">
                <a16:creationId xmlns:a16="http://schemas.microsoft.com/office/drawing/2014/main" id="{D7AA7D4C-3E4F-3B0A-F4C3-DA261BEAD3BA}"/>
              </a:ext>
            </a:extLst>
          </p:cNvPr>
          <p:cNvSpPr txBox="1"/>
          <p:nvPr/>
        </p:nvSpPr>
        <p:spPr>
          <a:xfrm>
            <a:off x="4988547" y="3316256"/>
            <a:ext cx="532990" cy="246221"/>
          </a:xfrm>
          <a:prstGeom prst="rect">
            <a:avLst/>
          </a:prstGeom>
          <a:noFill/>
        </p:spPr>
        <p:txBody>
          <a:bodyPr wrap="square" rtlCol="0">
            <a:spAutoFit/>
          </a:bodyPr>
          <a:lstStyle/>
          <a:p>
            <a:r>
              <a:rPr lang="en-US" sz="1000" dirty="0">
                <a:solidFill>
                  <a:schemeClr val="bg1"/>
                </a:solidFill>
              </a:rPr>
              <a:t>Mag 7</a:t>
            </a:r>
          </a:p>
        </p:txBody>
      </p:sp>
      <p:sp>
        <p:nvSpPr>
          <p:cNvPr id="24" name="TextBox 23">
            <a:extLst>
              <a:ext uri="{FF2B5EF4-FFF2-40B4-BE49-F238E27FC236}">
                <a16:creationId xmlns:a16="http://schemas.microsoft.com/office/drawing/2014/main" id="{FC2AA149-D320-27C0-8D15-AA90FE975B6F}"/>
              </a:ext>
            </a:extLst>
          </p:cNvPr>
          <p:cNvSpPr txBox="1"/>
          <p:nvPr/>
        </p:nvSpPr>
        <p:spPr>
          <a:xfrm>
            <a:off x="5607980" y="3617320"/>
            <a:ext cx="1002889" cy="246221"/>
          </a:xfrm>
          <a:prstGeom prst="rect">
            <a:avLst/>
          </a:prstGeom>
          <a:noFill/>
        </p:spPr>
        <p:txBody>
          <a:bodyPr wrap="square" rtlCol="0">
            <a:spAutoFit/>
          </a:bodyPr>
          <a:lstStyle/>
          <a:p>
            <a:r>
              <a:rPr lang="en-US" sz="1000" dirty="0">
                <a:solidFill>
                  <a:schemeClr val="bg1"/>
                </a:solidFill>
              </a:rPr>
              <a:t>Dollar Tree</a:t>
            </a:r>
          </a:p>
        </p:txBody>
      </p:sp>
      <p:sp>
        <p:nvSpPr>
          <p:cNvPr id="25" name="TextBox 24">
            <a:extLst>
              <a:ext uri="{FF2B5EF4-FFF2-40B4-BE49-F238E27FC236}">
                <a16:creationId xmlns:a16="http://schemas.microsoft.com/office/drawing/2014/main" id="{EB490293-EBC1-B764-B113-5C035E44ABE7}"/>
              </a:ext>
            </a:extLst>
          </p:cNvPr>
          <p:cNvSpPr txBox="1"/>
          <p:nvPr/>
        </p:nvSpPr>
        <p:spPr>
          <a:xfrm>
            <a:off x="7562140" y="3213065"/>
            <a:ext cx="1002889" cy="246221"/>
          </a:xfrm>
          <a:prstGeom prst="rect">
            <a:avLst/>
          </a:prstGeom>
          <a:noFill/>
        </p:spPr>
        <p:txBody>
          <a:bodyPr wrap="square" rtlCol="0">
            <a:spAutoFit/>
          </a:bodyPr>
          <a:lstStyle/>
          <a:p>
            <a:r>
              <a:rPr lang="en-US" sz="1000" dirty="0">
                <a:solidFill>
                  <a:schemeClr val="bg1"/>
                </a:solidFill>
              </a:rPr>
              <a:t>Dollar General</a:t>
            </a:r>
          </a:p>
        </p:txBody>
      </p:sp>
      <p:pic>
        <p:nvPicPr>
          <p:cNvPr id="26" name="Picture 25">
            <a:extLst>
              <a:ext uri="{FF2B5EF4-FFF2-40B4-BE49-F238E27FC236}">
                <a16:creationId xmlns:a16="http://schemas.microsoft.com/office/drawing/2014/main" id="{D1F4EE8F-65FD-8B25-BD0C-CB25DF48C3E1}"/>
              </a:ext>
            </a:extLst>
          </p:cNvPr>
          <p:cNvPicPr>
            <a:picLocks noChangeAspect="1"/>
          </p:cNvPicPr>
          <p:nvPr/>
        </p:nvPicPr>
        <p:blipFill>
          <a:blip r:embed="rId2"/>
          <a:stretch>
            <a:fillRect/>
          </a:stretch>
        </p:blipFill>
        <p:spPr>
          <a:xfrm>
            <a:off x="1005922" y="970338"/>
            <a:ext cx="7132155" cy="3824600"/>
          </a:xfrm>
          <a:prstGeom prst="rect">
            <a:avLst/>
          </a:prstGeom>
        </p:spPr>
      </p:pic>
    </p:spTree>
    <p:extLst>
      <p:ext uri="{BB962C8B-B14F-4D97-AF65-F5344CB8AC3E}">
        <p14:creationId xmlns:p14="http://schemas.microsoft.com/office/powerpoint/2010/main" val="12033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C74A9B-09D9-54CD-B6D4-E0C7137799BB}"/>
              </a:ext>
            </a:extLst>
          </p:cNvPr>
          <p:cNvSpPr txBox="1">
            <a:spLocks/>
          </p:cNvSpPr>
          <p:nvPr/>
        </p:nvSpPr>
        <p:spPr>
          <a:xfrm>
            <a:off x="2555021" y="452617"/>
            <a:ext cx="38386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Magnificent 7 Outperforming Since Recent Market Bottom</a:t>
            </a:r>
          </a:p>
        </p:txBody>
      </p:sp>
      <p:sp>
        <p:nvSpPr>
          <p:cNvPr id="11" name="TextBox 10">
            <a:extLst>
              <a:ext uri="{FF2B5EF4-FFF2-40B4-BE49-F238E27FC236}">
                <a16:creationId xmlns:a16="http://schemas.microsoft.com/office/drawing/2014/main" id="{29C3471D-EC92-A35B-E1F3-B8C519374DEE}"/>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12" name="TextBox 11">
            <a:extLst>
              <a:ext uri="{FF2B5EF4-FFF2-40B4-BE49-F238E27FC236}">
                <a16:creationId xmlns:a16="http://schemas.microsoft.com/office/drawing/2014/main" id="{39469F28-9EF8-E456-8290-0F83CCDCB61B}"/>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13" name="TextBox 12">
            <a:extLst>
              <a:ext uri="{FF2B5EF4-FFF2-40B4-BE49-F238E27FC236}">
                <a16:creationId xmlns:a16="http://schemas.microsoft.com/office/drawing/2014/main" id="{F0982510-A763-95A6-6472-B852E0330604}"/>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16" name="TextBox 15">
            <a:extLst>
              <a:ext uri="{FF2B5EF4-FFF2-40B4-BE49-F238E27FC236}">
                <a16:creationId xmlns:a16="http://schemas.microsoft.com/office/drawing/2014/main" id="{726ADACA-201C-185C-7F55-7E68363142B9}"/>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17" name="TextBox 16">
            <a:extLst>
              <a:ext uri="{FF2B5EF4-FFF2-40B4-BE49-F238E27FC236}">
                <a16:creationId xmlns:a16="http://schemas.microsoft.com/office/drawing/2014/main" id="{D8FC40FD-5318-E955-969A-CEE389545D6D}"/>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8" name="Straight Connector 17">
            <a:extLst>
              <a:ext uri="{FF2B5EF4-FFF2-40B4-BE49-F238E27FC236}">
                <a16:creationId xmlns:a16="http://schemas.microsoft.com/office/drawing/2014/main" id="{0C2581EC-30E3-73CE-10DB-18A673EFFE6B}"/>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93F802E-C55B-7B00-0A17-6EA8BE118AE8}"/>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20" name="TextBox 19">
            <a:extLst>
              <a:ext uri="{FF2B5EF4-FFF2-40B4-BE49-F238E27FC236}">
                <a16:creationId xmlns:a16="http://schemas.microsoft.com/office/drawing/2014/main" id="{F5EF2996-23F0-98F4-6779-59CA06E6BC86}"/>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21" name="TextBox 20">
            <a:extLst>
              <a:ext uri="{FF2B5EF4-FFF2-40B4-BE49-F238E27FC236}">
                <a16:creationId xmlns:a16="http://schemas.microsoft.com/office/drawing/2014/main" id="{BD9B707D-3519-1D43-B7B0-9F88A0BD47AF}"/>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22" name="Content Placeholder 2">
            <a:extLst>
              <a:ext uri="{FF2B5EF4-FFF2-40B4-BE49-F238E27FC236}">
                <a16:creationId xmlns:a16="http://schemas.microsoft.com/office/drawing/2014/main" id="{857FDD96-F093-47F6-F15F-E96FF6A1B4E4}"/>
              </a:ext>
            </a:extLst>
          </p:cNvPr>
          <p:cNvSpPr txBox="1">
            <a:spLocks/>
          </p:cNvSpPr>
          <p:nvPr/>
        </p:nvSpPr>
        <p:spPr>
          <a:xfrm>
            <a:off x="699408" y="5075197"/>
            <a:ext cx="8009586" cy="10945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Since the recent market bottom on April 8, the Magnificent 7 has come roaring back, gaining approximately 30% while the S&amp;P 500 is up 20%. </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Investors have invested a “risk-on” mentality of late, as flows have rotated back into the mega cap tech stocks. </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NVIDIA (+47%) and Telsa (+50%) have seen significant gains since April 8 as investors now have assessed the potential impact of tariffs and have shifted investment flows to relatively longer duration stocks. </a:t>
            </a:r>
            <a:endParaRPr lang="en-US" sz="1200" dirty="0">
              <a:ea typeface="Calibri" panose="020F050202020403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0FBD4774-5A39-5F52-65B7-361D923D9123}"/>
              </a:ext>
            </a:extLst>
          </p:cNvPr>
          <p:cNvGrpSpPr/>
          <p:nvPr/>
        </p:nvGrpSpPr>
        <p:grpSpPr>
          <a:xfrm>
            <a:off x="1855433" y="1270032"/>
            <a:ext cx="6169981" cy="3734137"/>
            <a:chOff x="907027" y="674557"/>
            <a:chExt cx="7329946" cy="4147519"/>
          </a:xfrm>
        </p:grpSpPr>
        <p:sp>
          <p:nvSpPr>
            <p:cNvPr id="24" name="TextBox 23">
              <a:extLst>
                <a:ext uri="{FF2B5EF4-FFF2-40B4-BE49-F238E27FC236}">
                  <a16:creationId xmlns:a16="http://schemas.microsoft.com/office/drawing/2014/main" id="{24F2367D-D09E-C33B-C661-F114ED942BA3}"/>
                </a:ext>
              </a:extLst>
            </p:cNvPr>
            <p:cNvSpPr txBox="1"/>
            <p:nvPr/>
          </p:nvSpPr>
          <p:spPr>
            <a:xfrm>
              <a:off x="1350170" y="4521994"/>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25" name="TextBox 24">
              <a:extLst>
                <a:ext uri="{FF2B5EF4-FFF2-40B4-BE49-F238E27FC236}">
                  <a16:creationId xmlns:a16="http://schemas.microsoft.com/office/drawing/2014/main" id="{0FCA20C5-F320-8F4F-10EB-57879F4CF997}"/>
                </a:ext>
              </a:extLst>
            </p:cNvPr>
            <p:cNvSpPr txBox="1"/>
            <p:nvPr/>
          </p:nvSpPr>
          <p:spPr>
            <a:xfrm>
              <a:off x="4574048" y="3429000"/>
              <a:ext cx="532990" cy="246221"/>
            </a:xfrm>
            <a:prstGeom prst="rect">
              <a:avLst/>
            </a:prstGeom>
            <a:noFill/>
          </p:spPr>
          <p:txBody>
            <a:bodyPr wrap="square" rtlCol="0">
              <a:spAutoFit/>
            </a:bodyPr>
            <a:lstStyle/>
            <a:p>
              <a:r>
                <a:rPr lang="en-US" sz="1000" dirty="0">
                  <a:solidFill>
                    <a:schemeClr val="bg1"/>
                  </a:solidFill>
                </a:rPr>
                <a:t>Mag 7</a:t>
              </a:r>
            </a:p>
          </p:txBody>
        </p:sp>
        <p:sp>
          <p:nvSpPr>
            <p:cNvPr id="26" name="TextBox 25">
              <a:extLst>
                <a:ext uri="{FF2B5EF4-FFF2-40B4-BE49-F238E27FC236}">
                  <a16:creationId xmlns:a16="http://schemas.microsoft.com/office/drawing/2014/main" id="{C6D5B156-CF0C-A293-7EBE-874E001E98FB}"/>
                </a:ext>
              </a:extLst>
            </p:cNvPr>
            <p:cNvSpPr txBox="1"/>
            <p:nvPr/>
          </p:nvSpPr>
          <p:spPr>
            <a:xfrm>
              <a:off x="4660491" y="3182779"/>
              <a:ext cx="532990" cy="246221"/>
            </a:xfrm>
            <a:prstGeom prst="rect">
              <a:avLst/>
            </a:prstGeom>
            <a:noFill/>
          </p:spPr>
          <p:txBody>
            <a:bodyPr wrap="square" rtlCol="0">
              <a:spAutoFit/>
            </a:bodyPr>
            <a:lstStyle/>
            <a:p>
              <a:r>
                <a:rPr lang="en-US" sz="1000" dirty="0">
                  <a:solidFill>
                    <a:schemeClr val="bg1"/>
                  </a:solidFill>
                </a:rPr>
                <a:t>Mag 7</a:t>
              </a:r>
            </a:p>
          </p:txBody>
        </p:sp>
        <p:sp>
          <p:nvSpPr>
            <p:cNvPr id="27" name="TextBox 26">
              <a:extLst>
                <a:ext uri="{FF2B5EF4-FFF2-40B4-BE49-F238E27FC236}">
                  <a16:creationId xmlns:a16="http://schemas.microsoft.com/office/drawing/2014/main" id="{5F9BB973-CA72-C298-6422-CBA6202E5621}"/>
                </a:ext>
              </a:extLst>
            </p:cNvPr>
            <p:cNvSpPr txBox="1"/>
            <p:nvPr/>
          </p:nvSpPr>
          <p:spPr>
            <a:xfrm>
              <a:off x="5279924" y="3483843"/>
              <a:ext cx="1002889" cy="246221"/>
            </a:xfrm>
            <a:prstGeom prst="rect">
              <a:avLst/>
            </a:prstGeom>
            <a:noFill/>
          </p:spPr>
          <p:txBody>
            <a:bodyPr wrap="square" rtlCol="0">
              <a:spAutoFit/>
            </a:bodyPr>
            <a:lstStyle/>
            <a:p>
              <a:r>
                <a:rPr lang="en-US" sz="1000" dirty="0">
                  <a:solidFill>
                    <a:schemeClr val="bg1"/>
                  </a:solidFill>
                </a:rPr>
                <a:t>Dollar Tree</a:t>
              </a:r>
            </a:p>
          </p:txBody>
        </p:sp>
        <p:sp>
          <p:nvSpPr>
            <p:cNvPr id="28" name="TextBox 27">
              <a:extLst>
                <a:ext uri="{FF2B5EF4-FFF2-40B4-BE49-F238E27FC236}">
                  <a16:creationId xmlns:a16="http://schemas.microsoft.com/office/drawing/2014/main" id="{5C50C149-D981-1E27-4244-F40039304056}"/>
                </a:ext>
              </a:extLst>
            </p:cNvPr>
            <p:cNvSpPr txBox="1"/>
            <p:nvPr/>
          </p:nvSpPr>
          <p:spPr>
            <a:xfrm>
              <a:off x="7234084" y="3079588"/>
              <a:ext cx="1002889" cy="246221"/>
            </a:xfrm>
            <a:prstGeom prst="rect">
              <a:avLst/>
            </a:prstGeom>
            <a:noFill/>
          </p:spPr>
          <p:txBody>
            <a:bodyPr wrap="square" rtlCol="0">
              <a:spAutoFit/>
            </a:bodyPr>
            <a:lstStyle/>
            <a:p>
              <a:r>
                <a:rPr lang="en-US" sz="1000" dirty="0">
                  <a:solidFill>
                    <a:schemeClr val="bg1"/>
                  </a:solidFill>
                </a:rPr>
                <a:t>Dollar General</a:t>
              </a:r>
            </a:p>
          </p:txBody>
        </p:sp>
        <p:pic>
          <p:nvPicPr>
            <p:cNvPr id="29" name="Picture 28">
              <a:extLst>
                <a:ext uri="{FF2B5EF4-FFF2-40B4-BE49-F238E27FC236}">
                  <a16:creationId xmlns:a16="http://schemas.microsoft.com/office/drawing/2014/main" id="{4C01FCBE-ADB7-259E-C027-2674FA5EDAA9}"/>
                </a:ext>
              </a:extLst>
            </p:cNvPr>
            <p:cNvPicPr>
              <a:picLocks noChangeAspect="1"/>
            </p:cNvPicPr>
            <p:nvPr/>
          </p:nvPicPr>
          <p:blipFill>
            <a:blip r:embed="rId2"/>
            <a:stretch>
              <a:fillRect/>
            </a:stretch>
          </p:blipFill>
          <p:spPr>
            <a:xfrm>
              <a:off x="907027" y="674557"/>
              <a:ext cx="6732173" cy="4044718"/>
            </a:xfrm>
            <a:prstGeom prst="rect">
              <a:avLst/>
            </a:prstGeom>
          </p:spPr>
        </p:pic>
        <p:sp>
          <p:nvSpPr>
            <p:cNvPr id="30" name="TextBox 29">
              <a:extLst>
                <a:ext uri="{FF2B5EF4-FFF2-40B4-BE49-F238E27FC236}">
                  <a16:creationId xmlns:a16="http://schemas.microsoft.com/office/drawing/2014/main" id="{3CE2EFF4-8353-779F-14E2-A4CD22C00E5B}"/>
                </a:ext>
              </a:extLst>
            </p:cNvPr>
            <p:cNvSpPr txBox="1"/>
            <p:nvPr/>
          </p:nvSpPr>
          <p:spPr>
            <a:xfrm>
              <a:off x="1432800" y="4275773"/>
              <a:ext cx="1512000" cy="246221"/>
            </a:xfrm>
            <a:prstGeom prst="rect">
              <a:avLst/>
            </a:prstGeom>
            <a:noFill/>
            <a:ln w="15875">
              <a:solidFill>
                <a:schemeClr val="bg1"/>
              </a:solidFill>
            </a:ln>
          </p:spPr>
          <p:txBody>
            <a:bodyPr wrap="square" rtlCol="0">
              <a:spAutoFit/>
            </a:bodyPr>
            <a:lstStyle/>
            <a:p>
              <a:r>
                <a:rPr lang="en-US" sz="1000" dirty="0">
                  <a:solidFill>
                    <a:schemeClr val="bg1"/>
                  </a:solidFill>
                </a:rPr>
                <a:t>4/8/25 – market bottom</a:t>
              </a:r>
            </a:p>
          </p:txBody>
        </p:sp>
        <p:cxnSp>
          <p:nvCxnSpPr>
            <p:cNvPr id="31" name="Straight Arrow Connector 30">
              <a:extLst>
                <a:ext uri="{FF2B5EF4-FFF2-40B4-BE49-F238E27FC236}">
                  <a16:creationId xmlns:a16="http://schemas.microsoft.com/office/drawing/2014/main" id="{B5DE7368-100D-3AB8-9459-9C02947406B9}"/>
                </a:ext>
              </a:extLst>
            </p:cNvPr>
            <p:cNvCxnSpPr/>
            <p:nvPr/>
          </p:nvCxnSpPr>
          <p:spPr>
            <a:xfrm flipH="1" flipV="1">
              <a:off x="1224116" y="4154400"/>
              <a:ext cx="126054" cy="1656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3C58FA8-F309-5F4F-C521-FABDCC074F7D}"/>
                </a:ext>
              </a:extLst>
            </p:cNvPr>
            <p:cNvSpPr txBox="1"/>
            <p:nvPr/>
          </p:nvSpPr>
          <p:spPr>
            <a:xfrm>
              <a:off x="4660491" y="935250"/>
              <a:ext cx="573814" cy="246221"/>
            </a:xfrm>
            <a:prstGeom prst="rect">
              <a:avLst/>
            </a:prstGeom>
            <a:noFill/>
            <a:ln w="15875">
              <a:solidFill>
                <a:schemeClr val="bg1"/>
              </a:solidFill>
            </a:ln>
          </p:spPr>
          <p:txBody>
            <a:bodyPr wrap="square" rtlCol="0">
              <a:spAutoFit/>
            </a:bodyPr>
            <a:lstStyle/>
            <a:p>
              <a:r>
                <a:rPr lang="en-US" sz="1000" dirty="0">
                  <a:solidFill>
                    <a:schemeClr val="bg1"/>
                  </a:solidFill>
                </a:rPr>
                <a:t>Mag 7</a:t>
              </a:r>
            </a:p>
          </p:txBody>
        </p:sp>
        <p:sp>
          <p:nvSpPr>
            <p:cNvPr id="33" name="TextBox 32">
              <a:extLst>
                <a:ext uri="{FF2B5EF4-FFF2-40B4-BE49-F238E27FC236}">
                  <a16:creationId xmlns:a16="http://schemas.microsoft.com/office/drawing/2014/main" id="{59B87DA0-14F8-B4F9-1FA9-8842CF0926E3}"/>
                </a:ext>
              </a:extLst>
            </p:cNvPr>
            <p:cNvSpPr txBox="1"/>
            <p:nvPr/>
          </p:nvSpPr>
          <p:spPr>
            <a:xfrm>
              <a:off x="5702686" y="2667066"/>
              <a:ext cx="664352" cy="246221"/>
            </a:xfrm>
            <a:prstGeom prst="rect">
              <a:avLst/>
            </a:prstGeom>
            <a:noFill/>
            <a:ln w="15875">
              <a:solidFill>
                <a:schemeClr val="bg1"/>
              </a:solidFill>
            </a:ln>
          </p:spPr>
          <p:txBody>
            <a:bodyPr wrap="square" rtlCol="0">
              <a:spAutoFit/>
            </a:bodyPr>
            <a:lstStyle/>
            <a:p>
              <a:r>
                <a:rPr lang="en-US" sz="1000" dirty="0">
                  <a:solidFill>
                    <a:schemeClr val="bg1"/>
                  </a:solidFill>
                </a:rPr>
                <a:t>S&amp;P 500</a:t>
              </a:r>
            </a:p>
          </p:txBody>
        </p:sp>
      </p:grpSp>
      <p:sp>
        <p:nvSpPr>
          <p:cNvPr id="34" name="TextBox 33">
            <a:extLst>
              <a:ext uri="{FF2B5EF4-FFF2-40B4-BE49-F238E27FC236}">
                <a16:creationId xmlns:a16="http://schemas.microsoft.com/office/drawing/2014/main" id="{FC130046-8B9D-9DDC-FF4D-FBBF162FF0C4}"/>
              </a:ext>
            </a:extLst>
          </p:cNvPr>
          <p:cNvSpPr txBox="1"/>
          <p:nvPr/>
        </p:nvSpPr>
        <p:spPr>
          <a:xfrm>
            <a:off x="5616104" y="4887573"/>
            <a:ext cx="1987219" cy="215444"/>
          </a:xfrm>
          <a:prstGeom prst="rect">
            <a:avLst/>
          </a:prstGeom>
          <a:noFill/>
        </p:spPr>
        <p:txBody>
          <a:bodyPr wrap="square">
            <a:spAutoFit/>
          </a:bodyPr>
          <a:lstStyle/>
          <a:p>
            <a:pPr algn="ctr"/>
            <a:r>
              <a:rPr lang="en-US" sz="800" i="1" dirty="0"/>
              <a:t>Sources: BTC Capital Management, FactSet</a:t>
            </a:r>
          </a:p>
        </p:txBody>
      </p:sp>
    </p:spTree>
    <p:extLst>
      <p:ext uri="{BB962C8B-B14F-4D97-AF65-F5344CB8AC3E}">
        <p14:creationId xmlns:p14="http://schemas.microsoft.com/office/powerpoint/2010/main" val="77826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66D55D-B579-D93D-66A5-618188E2AEF9}"/>
              </a:ext>
            </a:extLst>
          </p:cNvPr>
          <p:cNvSpPr txBox="1">
            <a:spLocks/>
          </p:cNvSpPr>
          <p:nvPr/>
        </p:nvSpPr>
        <p:spPr>
          <a:xfrm>
            <a:off x="1674891" y="241694"/>
            <a:ext cx="56674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Disclosures</a:t>
            </a:r>
          </a:p>
        </p:txBody>
      </p:sp>
      <p:sp>
        <p:nvSpPr>
          <p:cNvPr id="3" name="TextBox 2">
            <a:extLst>
              <a:ext uri="{FF2B5EF4-FFF2-40B4-BE49-F238E27FC236}">
                <a16:creationId xmlns:a16="http://schemas.microsoft.com/office/drawing/2014/main" id="{81173555-86FF-CDE1-90BE-81F921F9BAB0}"/>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6" name="TextBox 5">
            <a:extLst>
              <a:ext uri="{FF2B5EF4-FFF2-40B4-BE49-F238E27FC236}">
                <a16:creationId xmlns:a16="http://schemas.microsoft.com/office/drawing/2014/main" id="{9E08FE82-6B4D-745C-411E-6CC5573DDA39}"/>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7" name="TextBox 6">
            <a:extLst>
              <a:ext uri="{FF2B5EF4-FFF2-40B4-BE49-F238E27FC236}">
                <a16:creationId xmlns:a16="http://schemas.microsoft.com/office/drawing/2014/main" id="{75DF7F47-CB38-D0EA-2E7B-D041D1EE9F38}"/>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8" name="TextBox 7">
            <a:extLst>
              <a:ext uri="{FF2B5EF4-FFF2-40B4-BE49-F238E27FC236}">
                <a16:creationId xmlns:a16="http://schemas.microsoft.com/office/drawing/2014/main" id="{2834EBC4-0460-A83C-1E4E-76A468FAB573}"/>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9" name="TextBox 8">
            <a:extLst>
              <a:ext uri="{FF2B5EF4-FFF2-40B4-BE49-F238E27FC236}">
                <a16:creationId xmlns:a16="http://schemas.microsoft.com/office/drawing/2014/main" id="{7515777D-69A1-950B-78A2-7B99F29FAC09}"/>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0" name="Straight Connector 9">
            <a:extLst>
              <a:ext uri="{FF2B5EF4-FFF2-40B4-BE49-F238E27FC236}">
                <a16:creationId xmlns:a16="http://schemas.microsoft.com/office/drawing/2014/main" id="{7ADF1DE3-7EFC-EDCE-FBE3-A16367166068}"/>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B55002C-47C8-68AB-60FC-FA9BF3415001}"/>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12" name="TextBox 11">
            <a:extLst>
              <a:ext uri="{FF2B5EF4-FFF2-40B4-BE49-F238E27FC236}">
                <a16:creationId xmlns:a16="http://schemas.microsoft.com/office/drawing/2014/main" id="{E7DD48C7-A8EE-FB15-1A85-50176DA0C95A}"/>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3" name="TextBox 12">
            <a:extLst>
              <a:ext uri="{FF2B5EF4-FFF2-40B4-BE49-F238E27FC236}">
                <a16:creationId xmlns:a16="http://schemas.microsoft.com/office/drawing/2014/main" id="{DCEF33EF-7AF2-8F6F-6F68-11239EBD193E}"/>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2" name="Content Placeholder 2">
            <a:extLst>
              <a:ext uri="{FF2B5EF4-FFF2-40B4-BE49-F238E27FC236}">
                <a16:creationId xmlns:a16="http://schemas.microsoft.com/office/drawing/2014/main" id="{978CB3B9-337E-78C9-A600-B6BB47ECAF09}"/>
              </a:ext>
            </a:extLst>
          </p:cNvPr>
          <p:cNvSpPr txBox="1">
            <a:spLocks/>
          </p:cNvSpPr>
          <p:nvPr/>
        </p:nvSpPr>
        <p:spPr>
          <a:xfrm>
            <a:off x="746331" y="1309703"/>
            <a:ext cx="7731844" cy="2358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200" i="1">
                <a:solidFill>
                  <a:srgbClr val="000000"/>
                </a:solidFill>
              </a:rPr>
              <a:t>Sources: BTC Capital Management, Bloomberg</a:t>
            </a:r>
            <a:r>
              <a:rPr lang="en-US" sz="1200" i="1">
                <a:solidFill>
                  <a:srgbClr val="000000"/>
                </a:solidFill>
                <a:ea typeface="Roboto" panose="02000000000000000000" pitchFamily="2" charset="0"/>
                <a:cs typeface="Roboto" panose="02000000000000000000" pitchFamily="2" charset="0"/>
              </a:rPr>
              <a:t>, FactSet, </a:t>
            </a:r>
            <a:r>
              <a:rPr lang="en-US" sz="1200" i="1"/>
              <a:t>LSEG Datastream</a:t>
            </a:r>
            <a:endParaRPr lang="en-US" sz="1200" i="1">
              <a:solidFill>
                <a:srgbClr val="000000"/>
              </a:solidFill>
              <a:ea typeface="Roboto" panose="02000000000000000000" pitchFamily="2" charset="0"/>
              <a:cs typeface="Roboto" panose="02000000000000000000" pitchFamily="2" charset="0"/>
            </a:endParaRPr>
          </a:p>
          <a:p>
            <a:pPr marL="0" indent="0">
              <a:spcBef>
                <a:spcPts val="0"/>
              </a:spcBef>
              <a:buFont typeface="Arial"/>
              <a:buNone/>
            </a:pPr>
            <a:endParaRPr lang="en-US" sz="1200" i="1">
              <a:solidFill>
                <a:srgbClr val="000000"/>
              </a:solidFill>
              <a:ea typeface="Roboto" panose="02000000000000000000" pitchFamily="2" charset="0"/>
              <a:cs typeface="Roboto" panose="02000000000000000000" pitchFamily="2" charset="0"/>
            </a:endParaRPr>
          </a:p>
          <a:p>
            <a:pPr>
              <a:spcBef>
                <a:spcPts val="0"/>
              </a:spcBef>
            </a:pPr>
            <a:r>
              <a:rPr lang="en-US" sz="1200" i="1">
                <a:solidFill>
                  <a:srgbClr val="000000"/>
                </a:solidFill>
              </a:rPr>
              <a:t>The information provided has been obtained from sources deemed reliable, but BTC Capital Management and its affiliates cannot guarantee accuracy. Past performance is not a guarantee of future returns. Performance over periods exceeding 12 months has been annualized.</a:t>
            </a:r>
          </a:p>
          <a:p>
            <a:pPr marL="0" indent="0">
              <a:spcBef>
                <a:spcPts val="0"/>
              </a:spcBef>
              <a:buFont typeface="Arial"/>
              <a:buNone/>
            </a:pPr>
            <a:endParaRPr lang="en-US" sz="1200">
              <a:solidFill>
                <a:srgbClr val="000000"/>
              </a:solidFill>
            </a:endParaRPr>
          </a:p>
          <a:p>
            <a:pPr>
              <a:spcBef>
                <a:spcPts val="0"/>
              </a:spcBef>
            </a:pPr>
            <a:r>
              <a:rPr lang="en-US" sz="1200" i="1">
                <a:solidFill>
                  <a:srgbClr val="000000"/>
                </a:solidFill>
              </a:rPr>
              <a:t>This document is intended for informational purposes only and is not an offer or solicitation with respect to the purchase or sale of any security. Statements in this report are based on the views of BTC Capital Management and on information available at the time this report was prepared. Rates are subject to change based on market and/or other conditions without notice. This commentary contains no investment recommendations, and you should not interpret any statement in this report as investment, tax, legal, and/or financial planning advice. All investments involve risk, including the possible loss of principal. Investments are not FDIC insured and may lose value. </a:t>
            </a:r>
            <a:endParaRPr lang="en-US" sz="1200" dirty="0">
              <a:solidFill>
                <a:srgbClr val="000000"/>
              </a:solidFill>
            </a:endParaRPr>
          </a:p>
        </p:txBody>
      </p:sp>
    </p:spTree>
    <p:extLst>
      <p:ext uri="{BB962C8B-B14F-4D97-AF65-F5344CB8AC3E}">
        <p14:creationId xmlns:p14="http://schemas.microsoft.com/office/powerpoint/2010/main" val="83113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2060"/>
      </a:accent1>
      <a:accent2>
        <a:srgbClr val="17365D"/>
      </a:accent2>
      <a:accent3>
        <a:srgbClr val="009900"/>
      </a:accent3>
      <a:accent4>
        <a:srgbClr val="8064A2"/>
      </a:accent4>
      <a:accent5>
        <a:srgbClr val="F79646"/>
      </a:accent5>
      <a:accent6>
        <a:srgbClr val="0000FF"/>
      </a:accent6>
      <a:hlink>
        <a:srgbClr val="80008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11935</TotalTime>
  <Words>780</Words>
  <Application>Microsoft Office PowerPoint</Application>
  <PresentationFormat>On-screen Show (4:3)</PresentationFormat>
  <Paragraphs>115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Morningstar 1</vt:lpstr>
      <vt:lpstr>Roboto</vt:lpstr>
      <vt:lpstr>Segoe Script</vt:lpstr>
      <vt:lpstr>Office Theme</vt:lpstr>
      <vt:lpstr>Five in Five</vt:lpstr>
      <vt:lpstr>PowerPoint Presentation</vt:lpstr>
      <vt:lpstr>PowerPoint Presentation</vt:lpstr>
      <vt:lpstr>PowerPoint Presentation</vt:lpstr>
      <vt:lpstr>PowerPoint Presentation</vt:lpstr>
      <vt:lpstr>PowerPoint Presentation</vt:lpstr>
      <vt:lpstr>PowerPoint Presentation</vt:lpstr>
    </vt:vector>
  </TitlesOfParts>
  <Company>Sonja Nelson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Sonja Nelson</dc:creator>
  <cp:lastModifiedBy>David Chapman</cp:lastModifiedBy>
  <cp:revision>518</cp:revision>
  <cp:lastPrinted>2015-04-27T12:23:24Z</cp:lastPrinted>
  <dcterms:created xsi:type="dcterms:W3CDTF">2011-01-05T18:34:10Z</dcterms:created>
  <dcterms:modified xsi:type="dcterms:W3CDTF">2025-06-12T15:00:20Z</dcterms:modified>
</cp:coreProperties>
</file>