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0" r:id="rId2"/>
    <p:sldId id="279" r:id="rId3"/>
    <p:sldId id="275" r:id="rId4"/>
    <p:sldId id="276" r:id="rId5"/>
    <p:sldId id="277" r:id="rId6"/>
    <p:sldId id="278" r:id="rId7"/>
    <p:sldId id="269" r:id="rId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B2E"/>
    <a:srgbClr val="960C30"/>
    <a:srgbClr val="960032"/>
    <a:srgbClr val="9A0033"/>
    <a:srgbClr val="960A32"/>
    <a:srgbClr val="8F002E"/>
    <a:srgbClr val="8C0B2E"/>
    <a:srgbClr val="8F0B2E"/>
    <a:srgbClr val="A30D34"/>
    <a:srgbClr val="9F11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6" autoAdjust="0"/>
    <p:restoredTop sz="94660"/>
  </p:normalViewPr>
  <p:slideViewPr>
    <p:cSldViewPr snapToGrid="0" snapToObjects="1">
      <p:cViewPr varScale="1">
        <p:scale>
          <a:sx n="105" d="100"/>
          <a:sy n="105" d="100"/>
        </p:scale>
        <p:origin x="184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blp\data\ind13_9d2ff9d3-cf72-4334-9418-91c3b03f70bc.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ISM</a:t>
            </a:r>
            <a:r>
              <a:rPr lang="en-US" baseline="0" dirty="0"/>
              <a:t> New Orders Index</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Sheet1!$A$2:$A$38</c:f>
              <c:numCache>
                <c:formatCode>m/d/yyyy</c:formatCode>
                <c:ptCount val="37"/>
                <c:pt idx="0">
                  <c:v>46053</c:v>
                </c:pt>
                <c:pt idx="1">
                  <c:v>46022</c:v>
                </c:pt>
                <c:pt idx="2">
                  <c:v>45991</c:v>
                </c:pt>
                <c:pt idx="3">
                  <c:v>45961</c:v>
                </c:pt>
                <c:pt idx="4">
                  <c:v>45930</c:v>
                </c:pt>
                <c:pt idx="5">
                  <c:v>45900</c:v>
                </c:pt>
                <c:pt idx="6">
                  <c:v>45869</c:v>
                </c:pt>
                <c:pt idx="7">
                  <c:v>45838</c:v>
                </c:pt>
                <c:pt idx="8">
                  <c:v>45808</c:v>
                </c:pt>
                <c:pt idx="9">
                  <c:v>45777</c:v>
                </c:pt>
                <c:pt idx="10">
                  <c:v>45747</c:v>
                </c:pt>
                <c:pt idx="11">
                  <c:v>45716</c:v>
                </c:pt>
                <c:pt idx="12">
                  <c:v>45688</c:v>
                </c:pt>
                <c:pt idx="13">
                  <c:v>45657</c:v>
                </c:pt>
                <c:pt idx="14">
                  <c:v>45626</c:v>
                </c:pt>
                <c:pt idx="15">
                  <c:v>45596</c:v>
                </c:pt>
                <c:pt idx="16">
                  <c:v>45565</c:v>
                </c:pt>
                <c:pt idx="17">
                  <c:v>45535</c:v>
                </c:pt>
                <c:pt idx="18">
                  <c:v>45504</c:v>
                </c:pt>
                <c:pt idx="19">
                  <c:v>45473</c:v>
                </c:pt>
                <c:pt idx="20">
                  <c:v>45443</c:v>
                </c:pt>
                <c:pt idx="21">
                  <c:v>45412</c:v>
                </c:pt>
                <c:pt idx="22">
                  <c:v>45382</c:v>
                </c:pt>
                <c:pt idx="23">
                  <c:v>45351</c:v>
                </c:pt>
                <c:pt idx="24">
                  <c:v>45322</c:v>
                </c:pt>
                <c:pt idx="25">
                  <c:v>45291</c:v>
                </c:pt>
                <c:pt idx="26">
                  <c:v>45260</c:v>
                </c:pt>
                <c:pt idx="27">
                  <c:v>45230</c:v>
                </c:pt>
                <c:pt idx="28">
                  <c:v>45199</c:v>
                </c:pt>
                <c:pt idx="29">
                  <c:v>45169</c:v>
                </c:pt>
                <c:pt idx="30">
                  <c:v>45138</c:v>
                </c:pt>
                <c:pt idx="31">
                  <c:v>45107</c:v>
                </c:pt>
                <c:pt idx="32">
                  <c:v>45077</c:v>
                </c:pt>
                <c:pt idx="33">
                  <c:v>45046</c:v>
                </c:pt>
                <c:pt idx="34">
                  <c:v>45016</c:v>
                </c:pt>
                <c:pt idx="35">
                  <c:v>44985</c:v>
                </c:pt>
                <c:pt idx="36">
                  <c:v>44957</c:v>
                </c:pt>
              </c:numCache>
            </c:numRef>
          </c:cat>
          <c:val>
            <c:numRef>
              <c:f>Sheet1!$B$2:$B$38</c:f>
              <c:numCache>
                <c:formatCode>General</c:formatCode>
                <c:ptCount val="37"/>
                <c:pt idx="0">
                  <c:v>57.1</c:v>
                </c:pt>
                <c:pt idx="1">
                  <c:v>47.4</c:v>
                </c:pt>
                <c:pt idx="2">
                  <c:v>47.3</c:v>
                </c:pt>
                <c:pt idx="3">
                  <c:v>48.7</c:v>
                </c:pt>
                <c:pt idx="4">
                  <c:v>48.7</c:v>
                </c:pt>
                <c:pt idx="5">
                  <c:v>51.1</c:v>
                </c:pt>
                <c:pt idx="6">
                  <c:v>47.5</c:v>
                </c:pt>
                <c:pt idx="7">
                  <c:v>46.9</c:v>
                </c:pt>
                <c:pt idx="8">
                  <c:v>48.3</c:v>
                </c:pt>
                <c:pt idx="9">
                  <c:v>47.5</c:v>
                </c:pt>
                <c:pt idx="10">
                  <c:v>45.6</c:v>
                </c:pt>
                <c:pt idx="11">
                  <c:v>48.7</c:v>
                </c:pt>
                <c:pt idx="12">
                  <c:v>53.3</c:v>
                </c:pt>
                <c:pt idx="13">
                  <c:v>52</c:v>
                </c:pt>
                <c:pt idx="14">
                  <c:v>50.1</c:v>
                </c:pt>
                <c:pt idx="15">
                  <c:v>47.6</c:v>
                </c:pt>
                <c:pt idx="16">
                  <c:v>46.5</c:v>
                </c:pt>
                <c:pt idx="17">
                  <c:v>45.6</c:v>
                </c:pt>
                <c:pt idx="18">
                  <c:v>47.8</c:v>
                </c:pt>
                <c:pt idx="19">
                  <c:v>49.4</c:v>
                </c:pt>
                <c:pt idx="20">
                  <c:v>46.9</c:v>
                </c:pt>
                <c:pt idx="21">
                  <c:v>49.2</c:v>
                </c:pt>
                <c:pt idx="22">
                  <c:v>50.4</c:v>
                </c:pt>
                <c:pt idx="23">
                  <c:v>48.2</c:v>
                </c:pt>
                <c:pt idx="24">
                  <c:v>50.7</c:v>
                </c:pt>
                <c:pt idx="25">
                  <c:v>46.5</c:v>
                </c:pt>
                <c:pt idx="26">
                  <c:v>47.9</c:v>
                </c:pt>
                <c:pt idx="27">
                  <c:v>46.6</c:v>
                </c:pt>
                <c:pt idx="28">
                  <c:v>48.8</c:v>
                </c:pt>
                <c:pt idx="29">
                  <c:v>47.3</c:v>
                </c:pt>
                <c:pt idx="30">
                  <c:v>47.5</c:v>
                </c:pt>
                <c:pt idx="31">
                  <c:v>45.8</c:v>
                </c:pt>
                <c:pt idx="32">
                  <c:v>44.1</c:v>
                </c:pt>
                <c:pt idx="33">
                  <c:v>45.6</c:v>
                </c:pt>
                <c:pt idx="34">
                  <c:v>44</c:v>
                </c:pt>
                <c:pt idx="35">
                  <c:v>45.7</c:v>
                </c:pt>
                <c:pt idx="36">
                  <c:v>41.8</c:v>
                </c:pt>
              </c:numCache>
            </c:numRef>
          </c:val>
          <c:smooth val="0"/>
          <c:extLst>
            <c:ext xmlns:c16="http://schemas.microsoft.com/office/drawing/2014/chart" uri="{C3380CC4-5D6E-409C-BE32-E72D297353CC}">
              <c16:uniqueId val="{00000000-D32E-407B-A53E-704DA8BDC913}"/>
            </c:ext>
          </c:extLst>
        </c:ser>
        <c:dLbls>
          <c:showLegendKey val="0"/>
          <c:showVal val="0"/>
          <c:showCatName val="0"/>
          <c:showSerName val="0"/>
          <c:showPercent val="0"/>
          <c:showBubbleSize val="0"/>
        </c:dLbls>
        <c:smooth val="0"/>
        <c:axId val="2031443647"/>
        <c:axId val="2031442687"/>
      </c:lineChart>
      <c:dateAx>
        <c:axId val="2031443647"/>
        <c:scaling>
          <c:orientation val="minMax"/>
          <c:max val="46052"/>
          <c:min val="44955"/>
        </c:scaling>
        <c:delete val="0"/>
        <c:axPos val="b"/>
        <c:numFmt formatCode="mm/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1442687"/>
        <c:crosses val="autoZero"/>
        <c:auto val="1"/>
        <c:lblOffset val="100"/>
        <c:baseTimeUnit val="months"/>
        <c:majorUnit val="6"/>
        <c:majorTimeUnit val="months"/>
      </c:dateAx>
      <c:valAx>
        <c:axId val="2031442687"/>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14436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Corporate Bond Spreads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Corp Index</c:v>
          </c:tx>
          <c:spPr>
            <a:ln w="28575" cap="rnd">
              <a:solidFill>
                <a:schemeClr val="accent1"/>
              </a:solidFill>
              <a:round/>
            </a:ln>
            <a:effectLst/>
          </c:spPr>
          <c:marker>
            <c:symbol val="none"/>
          </c:marker>
          <c:cat>
            <c:numRef>
              <c:f>'ind13_9d2ff9d3-cf72-4334-9418-9'!$A$3:$A$159</c:f>
              <c:numCache>
                <c:formatCode>m/d/yyyy</c:formatCode>
                <c:ptCount val="157"/>
                <c:pt idx="0">
                  <c:v>44960</c:v>
                </c:pt>
                <c:pt idx="1">
                  <c:v>44967</c:v>
                </c:pt>
                <c:pt idx="2">
                  <c:v>44974</c:v>
                </c:pt>
                <c:pt idx="3">
                  <c:v>44981</c:v>
                </c:pt>
                <c:pt idx="4">
                  <c:v>44988</c:v>
                </c:pt>
                <c:pt idx="5">
                  <c:v>44995</c:v>
                </c:pt>
                <c:pt idx="6">
                  <c:v>45002</c:v>
                </c:pt>
                <c:pt idx="7">
                  <c:v>45009</c:v>
                </c:pt>
                <c:pt idx="8">
                  <c:v>45016</c:v>
                </c:pt>
                <c:pt idx="9">
                  <c:v>45022</c:v>
                </c:pt>
                <c:pt idx="10">
                  <c:v>45030</c:v>
                </c:pt>
                <c:pt idx="11">
                  <c:v>45037</c:v>
                </c:pt>
                <c:pt idx="12">
                  <c:v>45044</c:v>
                </c:pt>
                <c:pt idx="13">
                  <c:v>45051</c:v>
                </c:pt>
                <c:pt idx="14">
                  <c:v>45058</c:v>
                </c:pt>
                <c:pt idx="15">
                  <c:v>45065</c:v>
                </c:pt>
                <c:pt idx="16">
                  <c:v>45072</c:v>
                </c:pt>
                <c:pt idx="17">
                  <c:v>45079</c:v>
                </c:pt>
                <c:pt idx="18">
                  <c:v>45086</c:v>
                </c:pt>
                <c:pt idx="19">
                  <c:v>45093</c:v>
                </c:pt>
                <c:pt idx="20">
                  <c:v>45100</c:v>
                </c:pt>
                <c:pt idx="21">
                  <c:v>45107</c:v>
                </c:pt>
                <c:pt idx="22">
                  <c:v>45114</c:v>
                </c:pt>
                <c:pt idx="23">
                  <c:v>45121</c:v>
                </c:pt>
                <c:pt idx="24">
                  <c:v>45128</c:v>
                </c:pt>
                <c:pt idx="25">
                  <c:v>45135</c:v>
                </c:pt>
                <c:pt idx="26">
                  <c:v>45142</c:v>
                </c:pt>
                <c:pt idx="27">
                  <c:v>45149</c:v>
                </c:pt>
                <c:pt idx="28">
                  <c:v>45156</c:v>
                </c:pt>
                <c:pt idx="29">
                  <c:v>45163</c:v>
                </c:pt>
                <c:pt idx="30">
                  <c:v>45170</c:v>
                </c:pt>
                <c:pt idx="31">
                  <c:v>45177</c:v>
                </c:pt>
                <c:pt idx="32">
                  <c:v>45184</c:v>
                </c:pt>
                <c:pt idx="33">
                  <c:v>45191</c:v>
                </c:pt>
                <c:pt idx="34">
                  <c:v>45198</c:v>
                </c:pt>
                <c:pt idx="35">
                  <c:v>45205</c:v>
                </c:pt>
                <c:pt idx="36">
                  <c:v>45212</c:v>
                </c:pt>
                <c:pt idx="37">
                  <c:v>45219</c:v>
                </c:pt>
                <c:pt idx="38">
                  <c:v>45226</c:v>
                </c:pt>
                <c:pt idx="39">
                  <c:v>45233</c:v>
                </c:pt>
                <c:pt idx="40">
                  <c:v>45240</c:v>
                </c:pt>
                <c:pt idx="41">
                  <c:v>45247</c:v>
                </c:pt>
                <c:pt idx="42">
                  <c:v>45254</c:v>
                </c:pt>
                <c:pt idx="43">
                  <c:v>45261</c:v>
                </c:pt>
                <c:pt idx="44">
                  <c:v>45268</c:v>
                </c:pt>
                <c:pt idx="45">
                  <c:v>45275</c:v>
                </c:pt>
                <c:pt idx="46">
                  <c:v>45282</c:v>
                </c:pt>
                <c:pt idx="47">
                  <c:v>45289</c:v>
                </c:pt>
                <c:pt idx="48">
                  <c:v>45296</c:v>
                </c:pt>
                <c:pt idx="49">
                  <c:v>45303</c:v>
                </c:pt>
                <c:pt idx="50">
                  <c:v>45310</c:v>
                </c:pt>
                <c:pt idx="51">
                  <c:v>45317</c:v>
                </c:pt>
                <c:pt idx="52">
                  <c:v>45324</c:v>
                </c:pt>
                <c:pt idx="53">
                  <c:v>45331</c:v>
                </c:pt>
                <c:pt idx="54">
                  <c:v>45338</c:v>
                </c:pt>
                <c:pt idx="55">
                  <c:v>45345</c:v>
                </c:pt>
                <c:pt idx="56">
                  <c:v>45352</c:v>
                </c:pt>
                <c:pt idx="57">
                  <c:v>45359</c:v>
                </c:pt>
                <c:pt idx="58">
                  <c:v>45366</c:v>
                </c:pt>
                <c:pt idx="59">
                  <c:v>45373</c:v>
                </c:pt>
                <c:pt idx="60">
                  <c:v>45379</c:v>
                </c:pt>
                <c:pt idx="61">
                  <c:v>45387</c:v>
                </c:pt>
                <c:pt idx="62">
                  <c:v>45394</c:v>
                </c:pt>
                <c:pt idx="63">
                  <c:v>45401</c:v>
                </c:pt>
                <c:pt idx="64">
                  <c:v>45408</c:v>
                </c:pt>
                <c:pt idx="65">
                  <c:v>45415</c:v>
                </c:pt>
                <c:pt idx="66">
                  <c:v>45422</c:v>
                </c:pt>
                <c:pt idx="67">
                  <c:v>45429</c:v>
                </c:pt>
                <c:pt idx="68">
                  <c:v>45436</c:v>
                </c:pt>
                <c:pt idx="69">
                  <c:v>45443</c:v>
                </c:pt>
                <c:pt idx="70">
                  <c:v>45450</c:v>
                </c:pt>
                <c:pt idx="71">
                  <c:v>45457</c:v>
                </c:pt>
                <c:pt idx="72">
                  <c:v>45464</c:v>
                </c:pt>
                <c:pt idx="73">
                  <c:v>45471</c:v>
                </c:pt>
                <c:pt idx="74">
                  <c:v>45478</c:v>
                </c:pt>
                <c:pt idx="75">
                  <c:v>45485</c:v>
                </c:pt>
                <c:pt idx="76">
                  <c:v>45492</c:v>
                </c:pt>
                <c:pt idx="77">
                  <c:v>45499</c:v>
                </c:pt>
                <c:pt idx="78">
                  <c:v>45506</c:v>
                </c:pt>
                <c:pt idx="79">
                  <c:v>45513</c:v>
                </c:pt>
                <c:pt idx="80">
                  <c:v>45520</c:v>
                </c:pt>
                <c:pt idx="81">
                  <c:v>45527</c:v>
                </c:pt>
                <c:pt idx="82">
                  <c:v>45534</c:v>
                </c:pt>
                <c:pt idx="83">
                  <c:v>45541</c:v>
                </c:pt>
                <c:pt idx="84">
                  <c:v>45548</c:v>
                </c:pt>
                <c:pt idx="85">
                  <c:v>45555</c:v>
                </c:pt>
                <c:pt idx="86">
                  <c:v>45562</c:v>
                </c:pt>
                <c:pt idx="87">
                  <c:v>45569</c:v>
                </c:pt>
                <c:pt idx="88">
                  <c:v>45576</c:v>
                </c:pt>
                <c:pt idx="89">
                  <c:v>45583</c:v>
                </c:pt>
                <c:pt idx="90">
                  <c:v>45590</c:v>
                </c:pt>
                <c:pt idx="91">
                  <c:v>45597</c:v>
                </c:pt>
                <c:pt idx="92">
                  <c:v>45604</c:v>
                </c:pt>
                <c:pt idx="93">
                  <c:v>45611</c:v>
                </c:pt>
                <c:pt idx="94">
                  <c:v>45618</c:v>
                </c:pt>
                <c:pt idx="95">
                  <c:v>45625</c:v>
                </c:pt>
                <c:pt idx="96">
                  <c:v>45632</c:v>
                </c:pt>
                <c:pt idx="97">
                  <c:v>45639</c:v>
                </c:pt>
                <c:pt idx="98">
                  <c:v>45646</c:v>
                </c:pt>
                <c:pt idx="99">
                  <c:v>45653</c:v>
                </c:pt>
                <c:pt idx="100">
                  <c:v>45660</c:v>
                </c:pt>
                <c:pt idx="101">
                  <c:v>45667</c:v>
                </c:pt>
                <c:pt idx="102">
                  <c:v>45674</c:v>
                </c:pt>
                <c:pt idx="103">
                  <c:v>45681</c:v>
                </c:pt>
                <c:pt idx="104">
                  <c:v>45688</c:v>
                </c:pt>
                <c:pt idx="105">
                  <c:v>45695</c:v>
                </c:pt>
                <c:pt idx="106">
                  <c:v>45702</c:v>
                </c:pt>
                <c:pt idx="107">
                  <c:v>45709</c:v>
                </c:pt>
                <c:pt idx="108">
                  <c:v>45716</c:v>
                </c:pt>
                <c:pt idx="109">
                  <c:v>45723</c:v>
                </c:pt>
                <c:pt idx="110">
                  <c:v>45730</c:v>
                </c:pt>
                <c:pt idx="111">
                  <c:v>45737</c:v>
                </c:pt>
                <c:pt idx="112">
                  <c:v>45744</c:v>
                </c:pt>
                <c:pt idx="113">
                  <c:v>45751</c:v>
                </c:pt>
                <c:pt idx="114">
                  <c:v>45758</c:v>
                </c:pt>
                <c:pt idx="115">
                  <c:v>45764</c:v>
                </c:pt>
                <c:pt idx="116">
                  <c:v>45772</c:v>
                </c:pt>
                <c:pt idx="117">
                  <c:v>45779</c:v>
                </c:pt>
                <c:pt idx="118">
                  <c:v>45786</c:v>
                </c:pt>
                <c:pt idx="119">
                  <c:v>45793</c:v>
                </c:pt>
                <c:pt idx="120">
                  <c:v>45800</c:v>
                </c:pt>
                <c:pt idx="121">
                  <c:v>45807</c:v>
                </c:pt>
                <c:pt idx="122">
                  <c:v>45814</c:v>
                </c:pt>
                <c:pt idx="123">
                  <c:v>45821</c:v>
                </c:pt>
                <c:pt idx="124">
                  <c:v>45828</c:v>
                </c:pt>
                <c:pt idx="125">
                  <c:v>45835</c:v>
                </c:pt>
                <c:pt idx="126">
                  <c:v>45842</c:v>
                </c:pt>
                <c:pt idx="127">
                  <c:v>45849</c:v>
                </c:pt>
                <c:pt idx="128">
                  <c:v>45856</c:v>
                </c:pt>
                <c:pt idx="129">
                  <c:v>45863</c:v>
                </c:pt>
                <c:pt idx="130">
                  <c:v>45870</c:v>
                </c:pt>
                <c:pt idx="131">
                  <c:v>45877</c:v>
                </c:pt>
                <c:pt idx="132">
                  <c:v>45884</c:v>
                </c:pt>
                <c:pt idx="133">
                  <c:v>45891</c:v>
                </c:pt>
                <c:pt idx="134">
                  <c:v>45898</c:v>
                </c:pt>
                <c:pt idx="135">
                  <c:v>45905</c:v>
                </c:pt>
                <c:pt idx="136">
                  <c:v>45912</c:v>
                </c:pt>
                <c:pt idx="137">
                  <c:v>45919</c:v>
                </c:pt>
                <c:pt idx="138">
                  <c:v>45926</c:v>
                </c:pt>
                <c:pt idx="139">
                  <c:v>45933</c:v>
                </c:pt>
                <c:pt idx="140">
                  <c:v>45940</c:v>
                </c:pt>
                <c:pt idx="141">
                  <c:v>45947</c:v>
                </c:pt>
                <c:pt idx="142">
                  <c:v>45954</c:v>
                </c:pt>
                <c:pt idx="143">
                  <c:v>45961</c:v>
                </c:pt>
                <c:pt idx="144">
                  <c:v>45968</c:v>
                </c:pt>
                <c:pt idx="145">
                  <c:v>45975</c:v>
                </c:pt>
                <c:pt idx="146">
                  <c:v>45982</c:v>
                </c:pt>
                <c:pt idx="147">
                  <c:v>45989</c:v>
                </c:pt>
                <c:pt idx="148">
                  <c:v>45996</c:v>
                </c:pt>
                <c:pt idx="149">
                  <c:v>46003</c:v>
                </c:pt>
                <c:pt idx="150">
                  <c:v>46010</c:v>
                </c:pt>
                <c:pt idx="151">
                  <c:v>46017</c:v>
                </c:pt>
                <c:pt idx="152">
                  <c:v>46024</c:v>
                </c:pt>
                <c:pt idx="153">
                  <c:v>46031</c:v>
                </c:pt>
                <c:pt idx="154">
                  <c:v>46038</c:v>
                </c:pt>
                <c:pt idx="155">
                  <c:v>46045</c:v>
                </c:pt>
                <c:pt idx="156">
                  <c:v>46052</c:v>
                </c:pt>
              </c:numCache>
            </c:numRef>
          </c:cat>
          <c:val>
            <c:numRef>
              <c:f>'ind13_9d2ff9d3-cf72-4334-9418-9'!$B$3:$B$159</c:f>
              <c:numCache>
                <c:formatCode>General</c:formatCode>
                <c:ptCount val="157"/>
                <c:pt idx="0">
                  <c:v>120</c:v>
                </c:pt>
                <c:pt idx="1">
                  <c:v>123</c:v>
                </c:pt>
                <c:pt idx="2">
                  <c:v>126</c:v>
                </c:pt>
                <c:pt idx="3">
                  <c:v>128</c:v>
                </c:pt>
                <c:pt idx="4">
                  <c:v>125</c:v>
                </c:pt>
                <c:pt idx="5">
                  <c:v>137</c:v>
                </c:pt>
                <c:pt idx="6">
                  <c:v>162</c:v>
                </c:pt>
                <c:pt idx="7">
                  <c:v>154</c:v>
                </c:pt>
                <c:pt idx="8">
                  <c:v>145</c:v>
                </c:pt>
                <c:pt idx="9">
                  <c:v>146</c:v>
                </c:pt>
                <c:pt idx="10">
                  <c:v>139</c:v>
                </c:pt>
                <c:pt idx="11">
                  <c:v>138</c:v>
                </c:pt>
                <c:pt idx="12">
                  <c:v>140</c:v>
                </c:pt>
                <c:pt idx="13">
                  <c:v>148</c:v>
                </c:pt>
                <c:pt idx="14">
                  <c:v>148</c:v>
                </c:pt>
                <c:pt idx="15">
                  <c:v>145</c:v>
                </c:pt>
                <c:pt idx="16">
                  <c:v>141</c:v>
                </c:pt>
                <c:pt idx="17">
                  <c:v>139</c:v>
                </c:pt>
                <c:pt idx="18">
                  <c:v>140</c:v>
                </c:pt>
                <c:pt idx="19">
                  <c:v>135</c:v>
                </c:pt>
                <c:pt idx="20">
                  <c:v>135</c:v>
                </c:pt>
                <c:pt idx="21">
                  <c:v>130</c:v>
                </c:pt>
                <c:pt idx="22">
                  <c:v>128</c:v>
                </c:pt>
                <c:pt idx="23">
                  <c:v>128</c:v>
                </c:pt>
                <c:pt idx="24">
                  <c:v>126</c:v>
                </c:pt>
                <c:pt idx="25">
                  <c:v>119</c:v>
                </c:pt>
                <c:pt idx="26">
                  <c:v>122</c:v>
                </c:pt>
                <c:pt idx="27">
                  <c:v>122</c:v>
                </c:pt>
                <c:pt idx="28">
                  <c:v>127</c:v>
                </c:pt>
                <c:pt idx="29">
                  <c:v>123</c:v>
                </c:pt>
                <c:pt idx="30">
                  <c:v>122</c:v>
                </c:pt>
                <c:pt idx="31">
                  <c:v>123</c:v>
                </c:pt>
                <c:pt idx="32">
                  <c:v>122</c:v>
                </c:pt>
                <c:pt idx="33">
                  <c:v>120</c:v>
                </c:pt>
                <c:pt idx="34">
                  <c:v>124</c:v>
                </c:pt>
                <c:pt idx="35">
                  <c:v>129</c:v>
                </c:pt>
                <c:pt idx="36">
                  <c:v>127</c:v>
                </c:pt>
                <c:pt idx="37">
                  <c:v>133</c:v>
                </c:pt>
                <c:pt idx="38">
                  <c:v>131</c:v>
                </c:pt>
                <c:pt idx="39">
                  <c:v>129</c:v>
                </c:pt>
                <c:pt idx="40">
                  <c:v>126</c:v>
                </c:pt>
                <c:pt idx="41">
                  <c:v>120</c:v>
                </c:pt>
                <c:pt idx="42">
                  <c:v>114</c:v>
                </c:pt>
                <c:pt idx="43">
                  <c:v>111</c:v>
                </c:pt>
                <c:pt idx="44">
                  <c:v>110</c:v>
                </c:pt>
                <c:pt idx="45">
                  <c:v>104</c:v>
                </c:pt>
                <c:pt idx="46">
                  <c:v>107</c:v>
                </c:pt>
                <c:pt idx="47">
                  <c:v>104</c:v>
                </c:pt>
                <c:pt idx="48">
                  <c:v>109</c:v>
                </c:pt>
                <c:pt idx="49">
                  <c:v>102</c:v>
                </c:pt>
                <c:pt idx="50">
                  <c:v>101</c:v>
                </c:pt>
                <c:pt idx="51">
                  <c:v>97</c:v>
                </c:pt>
                <c:pt idx="52">
                  <c:v>102</c:v>
                </c:pt>
                <c:pt idx="53">
                  <c:v>100</c:v>
                </c:pt>
                <c:pt idx="54">
                  <c:v>96</c:v>
                </c:pt>
                <c:pt idx="55">
                  <c:v>95</c:v>
                </c:pt>
                <c:pt idx="56">
                  <c:v>101</c:v>
                </c:pt>
                <c:pt idx="57">
                  <c:v>99</c:v>
                </c:pt>
                <c:pt idx="58">
                  <c:v>93</c:v>
                </c:pt>
                <c:pt idx="59">
                  <c:v>92</c:v>
                </c:pt>
                <c:pt idx="60">
                  <c:v>93</c:v>
                </c:pt>
                <c:pt idx="61">
                  <c:v>92</c:v>
                </c:pt>
                <c:pt idx="62">
                  <c:v>92</c:v>
                </c:pt>
                <c:pt idx="63">
                  <c:v>94</c:v>
                </c:pt>
                <c:pt idx="64">
                  <c:v>90</c:v>
                </c:pt>
                <c:pt idx="65">
                  <c:v>89</c:v>
                </c:pt>
                <c:pt idx="66">
                  <c:v>89</c:v>
                </c:pt>
                <c:pt idx="67">
                  <c:v>89</c:v>
                </c:pt>
                <c:pt idx="68">
                  <c:v>89</c:v>
                </c:pt>
                <c:pt idx="69">
                  <c:v>88</c:v>
                </c:pt>
                <c:pt idx="70">
                  <c:v>90</c:v>
                </c:pt>
                <c:pt idx="71">
                  <c:v>95</c:v>
                </c:pt>
                <c:pt idx="72">
                  <c:v>96</c:v>
                </c:pt>
                <c:pt idx="73">
                  <c:v>96</c:v>
                </c:pt>
                <c:pt idx="74">
                  <c:v>92</c:v>
                </c:pt>
                <c:pt idx="75">
                  <c:v>92</c:v>
                </c:pt>
                <c:pt idx="76">
                  <c:v>93</c:v>
                </c:pt>
                <c:pt idx="77">
                  <c:v>95</c:v>
                </c:pt>
                <c:pt idx="78">
                  <c:v>106</c:v>
                </c:pt>
                <c:pt idx="79">
                  <c:v>105</c:v>
                </c:pt>
                <c:pt idx="80">
                  <c:v>98</c:v>
                </c:pt>
                <c:pt idx="81">
                  <c:v>96</c:v>
                </c:pt>
                <c:pt idx="82">
                  <c:v>95</c:v>
                </c:pt>
                <c:pt idx="83">
                  <c:v>99</c:v>
                </c:pt>
                <c:pt idx="84">
                  <c:v>99</c:v>
                </c:pt>
                <c:pt idx="85">
                  <c:v>93</c:v>
                </c:pt>
                <c:pt idx="86">
                  <c:v>92</c:v>
                </c:pt>
                <c:pt idx="87">
                  <c:v>87</c:v>
                </c:pt>
                <c:pt idx="88">
                  <c:v>84</c:v>
                </c:pt>
                <c:pt idx="89">
                  <c:v>83</c:v>
                </c:pt>
                <c:pt idx="90">
                  <c:v>85</c:v>
                </c:pt>
                <c:pt idx="91">
                  <c:v>86</c:v>
                </c:pt>
                <c:pt idx="92">
                  <c:v>77</c:v>
                </c:pt>
                <c:pt idx="93">
                  <c:v>80</c:v>
                </c:pt>
                <c:pt idx="94">
                  <c:v>80</c:v>
                </c:pt>
                <c:pt idx="95">
                  <c:v>82</c:v>
                </c:pt>
                <c:pt idx="96">
                  <c:v>81</c:v>
                </c:pt>
                <c:pt idx="97">
                  <c:v>78</c:v>
                </c:pt>
                <c:pt idx="98">
                  <c:v>82</c:v>
                </c:pt>
                <c:pt idx="99">
                  <c:v>81</c:v>
                </c:pt>
                <c:pt idx="100">
                  <c:v>83</c:v>
                </c:pt>
                <c:pt idx="101">
                  <c:v>83</c:v>
                </c:pt>
                <c:pt idx="102">
                  <c:v>82</c:v>
                </c:pt>
                <c:pt idx="103">
                  <c:v>80</c:v>
                </c:pt>
                <c:pt idx="104">
                  <c:v>82</c:v>
                </c:pt>
                <c:pt idx="105">
                  <c:v>84</c:v>
                </c:pt>
                <c:pt idx="106">
                  <c:v>80</c:v>
                </c:pt>
                <c:pt idx="107">
                  <c:v>81</c:v>
                </c:pt>
                <c:pt idx="108">
                  <c:v>88</c:v>
                </c:pt>
                <c:pt idx="109">
                  <c:v>89</c:v>
                </c:pt>
                <c:pt idx="110">
                  <c:v>94</c:v>
                </c:pt>
                <c:pt idx="111">
                  <c:v>92</c:v>
                </c:pt>
                <c:pt idx="112">
                  <c:v>94</c:v>
                </c:pt>
                <c:pt idx="113">
                  <c:v>114</c:v>
                </c:pt>
                <c:pt idx="114">
                  <c:v>118</c:v>
                </c:pt>
                <c:pt idx="115">
                  <c:v>111</c:v>
                </c:pt>
                <c:pt idx="116">
                  <c:v>104</c:v>
                </c:pt>
                <c:pt idx="117">
                  <c:v>106</c:v>
                </c:pt>
                <c:pt idx="118">
                  <c:v>102</c:v>
                </c:pt>
                <c:pt idx="119">
                  <c:v>93</c:v>
                </c:pt>
                <c:pt idx="120">
                  <c:v>93</c:v>
                </c:pt>
                <c:pt idx="121">
                  <c:v>91</c:v>
                </c:pt>
                <c:pt idx="122">
                  <c:v>87</c:v>
                </c:pt>
                <c:pt idx="123">
                  <c:v>88</c:v>
                </c:pt>
                <c:pt idx="124">
                  <c:v>88</c:v>
                </c:pt>
                <c:pt idx="125">
                  <c:v>88</c:v>
                </c:pt>
                <c:pt idx="126">
                  <c:v>80</c:v>
                </c:pt>
                <c:pt idx="127">
                  <c:v>83</c:v>
                </c:pt>
                <c:pt idx="128">
                  <c:v>80</c:v>
                </c:pt>
                <c:pt idx="129">
                  <c:v>78</c:v>
                </c:pt>
                <c:pt idx="130">
                  <c:v>82</c:v>
                </c:pt>
                <c:pt idx="131">
                  <c:v>80</c:v>
                </c:pt>
                <c:pt idx="132">
                  <c:v>75</c:v>
                </c:pt>
                <c:pt idx="133">
                  <c:v>77</c:v>
                </c:pt>
                <c:pt idx="134">
                  <c:v>80</c:v>
                </c:pt>
                <c:pt idx="135">
                  <c:v>79</c:v>
                </c:pt>
                <c:pt idx="136">
                  <c:v>77</c:v>
                </c:pt>
                <c:pt idx="137">
                  <c:v>74</c:v>
                </c:pt>
                <c:pt idx="138">
                  <c:v>75</c:v>
                </c:pt>
                <c:pt idx="139">
                  <c:v>75</c:v>
                </c:pt>
                <c:pt idx="140">
                  <c:v>81</c:v>
                </c:pt>
                <c:pt idx="141">
                  <c:v>80</c:v>
                </c:pt>
                <c:pt idx="142">
                  <c:v>77</c:v>
                </c:pt>
                <c:pt idx="143">
                  <c:v>80</c:v>
                </c:pt>
                <c:pt idx="144">
                  <c:v>84</c:v>
                </c:pt>
                <c:pt idx="145">
                  <c:v>83</c:v>
                </c:pt>
                <c:pt idx="146">
                  <c:v>86</c:v>
                </c:pt>
                <c:pt idx="147">
                  <c:v>82</c:v>
                </c:pt>
                <c:pt idx="148">
                  <c:v>79</c:v>
                </c:pt>
                <c:pt idx="149">
                  <c:v>80</c:v>
                </c:pt>
                <c:pt idx="150">
                  <c:v>80</c:v>
                </c:pt>
                <c:pt idx="151">
                  <c:v>79</c:v>
                </c:pt>
                <c:pt idx="152">
                  <c:v>79</c:v>
                </c:pt>
                <c:pt idx="153">
                  <c:v>78</c:v>
                </c:pt>
                <c:pt idx="154">
                  <c:v>75</c:v>
                </c:pt>
                <c:pt idx="155">
                  <c:v>73</c:v>
                </c:pt>
                <c:pt idx="156">
                  <c:v>74</c:v>
                </c:pt>
              </c:numCache>
            </c:numRef>
          </c:val>
          <c:smooth val="0"/>
          <c:extLst>
            <c:ext xmlns:c16="http://schemas.microsoft.com/office/drawing/2014/chart" uri="{C3380CC4-5D6E-409C-BE32-E72D297353CC}">
              <c16:uniqueId val="{00000000-8A9D-4483-AB48-A398F1B13F37}"/>
            </c:ext>
          </c:extLst>
        </c:ser>
        <c:ser>
          <c:idx val="1"/>
          <c:order val="1"/>
          <c:tx>
            <c:v>Pipelines</c:v>
          </c:tx>
          <c:spPr>
            <a:ln w="28575" cap="rnd">
              <a:solidFill>
                <a:schemeClr val="accent2"/>
              </a:solidFill>
              <a:round/>
            </a:ln>
            <a:effectLst/>
          </c:spPr>
          <c:marker>
            <c:symbol val="none"/>
          </c:marker>
          <c:cat>
            <c:numRef>
              <c:f>'ind13_9d2ff9d3-cf72-4334-9418-9'!$A$3:$A$159</c:f>
              <c:numCache>
                <c:formatCode>m/d/yyyy</c:formatCode>
                <c:ptCount val="157"/>
                <c:pt idx="0">
                  <c:v>44960</c:v>
                </c:pt>
                <c:pt idx="1">
                  <c:v>44967</c:v>
                </c:pt>
                <c:pt idx="2">
                  <c:v>44974</c:v>
                </c:pt>
                <c:pt idx="3">
                  <c:v>44981</c:v>
                </c:pt>
                <c:pt idx="4">
                  <c:v>44988</c:v>
                </c:pt>
                <c:pt idx="5">
                  <c:v>44995</c:v>
                </c:pt>
                <c:pt idx="6">
                  <c:v>45002</c:v>
                </c:pt>
                <c:pt idx="7">
                  <c:v>45009</c:v>
                </c:pt>
                <c:pt idx="8">
                  <c:v>45016</c:v>
                </c:pt>
                <c:pt idx="9">
                  <c:v>45022</c:v>
                </c:pt>
                <c:pt idx="10">
                  <c:v>45030</c:v>
                </c:pt>
                <c:pt idx="11">
                  <c:v>45037</c:v>
                </c:pt>
                <c:pt idx="12">
                  <c:v>45044</c:v>
                </c:pt>
                <c:pt idx="13">
                  <c:v>45051</c:v>
                </c:pt>
                <c:pt idx="14">
                  <c:v>45058</c:v>
                </c:pt>
                <c:pt idx="15">
                  <c:v>45065</c:v>
                </c:pt>
                <c:pt idx="16">
                  <c:v>45072</c:v>
                </c:pt>
                <c:pt idx="17">
                  <c:v>45079</c:v>
                </c:pt>
                <c:pt idx="18">
                  <c:v>45086</c:v>
                </c:pt>
                <c:pt idx="19">
                  <c:v>45093</c:v>
                </c:pt>
                <c:pt idx="20">
                  <c:v>45100</c:v>
                </c:pt>
                <c:pt idx="21">
                  <c:v>45107</c:v>
                </c:pt>
                <c:pt idx="22">
                  <c:v>45114</c:v>
                </c:pt>
                <c:pt idx="23">
                  <c:v>45121</c:v>
                </c:pt>
                <c:pt idx="24">
                  <c:v>45128</c:v>
                </c:pt>
                <c:pt idx="25">
                  <c:v>45135</c:v>
                </c:pt>
                <c:pt idx="26">
                  <c:v>45142</c:v>
                </c:pt>
                <c:pt idx="27">
                  <c:v>45149</c:v>
                </c:pt>
                <c:pt idx="28">
                  <c:v>45156</c:v>
                </c:pt>
                <c:pt idx="29">
                  <c:v>45163</c:v>
                </c:pt>
                <c:pt idx="30">
                  <c:v>45170</c:v>
                </c:pt>
                <c:pt idx="31">
                  <c:v>45177</c:v>
                </c:pt>
                <c:pt idx="32">
                  <c:v>45184</c:v>
                </c:pt>
                <c:pt idx="33">
                  <c:v>45191</c:v>
                </c:pt>
                <c:pt idx="34">
                  <c:v>45198</c:v>
                </c:pt>
                <c:pt idx="35">
                  <c:v>45205</c:v>
                </c:pt>
                <c:pt idx="36">
                  <c:v>45212</c:v>
                </c:pt>
                <c:pt idx="37">
                  <c:v>45219</c:v>
                </c:pt>
                <c:pt idx="38">
                  <c:v>45226</c:v>
                </c:pt>
                <c:pt idx="39">
                  <c:v>45233</c:v>
                </c:pt>
                <c:pt idx="40">
                  <c:v>45240</c:v>
                </c:pt>
                <c:pt idx="41">
                  <c:v>45247</c:v>
                </c:pt>
                <c:pt idx="42">
                  <c:v>45254</c:v>
                </c:pt>
                <c:pt idx="43">
                  <c:v>45261</c:v>
                </c:pt>
                <c:pt idx="44">
                  <c:v>45268</c:v>
                </c:pt>
                <c:pt idx="45">
                  <c:v>45275</c:v>
                </c:pt>
                <c:pt idx="46">
                  <c:v>45282</c:v>
                </c:pt>
                <c:pt idx="47">
                  <c:v>45289</c:v>
                </c:pt>
                <c:pt idx="48">
                  <c:v>45296</c:v>
                </c:pt>
                <c:pt idx="49">
                  <c:v>45303</c:v>
                </c:pt>
                <c:pt idx="50">
                  <c:v>45310</c:v>
                </c:pt>
                <c:pt idx="51">
                  <c:v>45317</c:v>
                </c:pt>
                <c:pt idx="52">
                  <c:v>45324</c:v>
                </c:pt>
                <c:pt idx="53">
                  <c:v>45331</c:v>
                </c:pt>
                <c:pt idx="54">
                  <c:v>45338</c:v>
                </c:pt>
                <c:pt idx="55">
                  <c:v>45345</c:v>
                </c:pt>
                <c:pt idx="56">
                  <c:v>45352</c:v>
                </c:pt>
                <c:pt idx="57">
                  <c:v>45359</c:v>
                </c:pt>
                <c:pt idx="58">
                  <c:v>45366</c:v>
                </c:pt>
                <c:pt idx="59">
                  <c:v>45373</c:v>
                </c:pt>
                <c:pt idx="60">
                  <c:v>45379</c:v>
                </c:pt>
                <c:pt idx="61">
                  <c:v>45387</c:v>
                </c:pt>
                <c:pt idx="62">
                  <c:v>45394</c:v>
                </c:pt>
                <c:pt idx="63">
                  <c:v>45401</c:v>
                </c:pt>
                <c:pt idx="64">
                  <c:v>45408</c:v>
                </c:pt>
                <c:pt idx="65">
                  <c:v>45415</c:v>
                </c:pt>
                <c:pt idx="66">
                  <c:v>45422</c:v>
                </c:pt>
                <c:pt idx="67">
                  <c:v>45429</c:v>
                </c:pt>
                <c:pt idx="68">
                  <c:v>45436</c:v>
                </c:pt>
                <c:pt idx="69">
                  <c:v>45443</c:v>
                </c:pt>
                <c:pt idx="70">
                  <c:v>45450</c:v>
                </c:pt>
                <c:pt idx="71">
                  <c:v>45457</c:v>
                </c:pt>
                <c:pt idx="72">
                  <c:v>45464</c:v>
                </c:pt>
                <c:pt idx="73">
                  <c:v>45471</c:v>
                </c:pt>
                <c:pt idx="74">
                  <c:v>45478</c:v>
                </c:pt>
                <c:pt idx="75">
                  <c:v>45485</c:v>
                </c:pt>
                <c:pt idx="76">
                  <c:v>45492</c:v>
                </c:pt>
                <c:pt idx="77">
                  <c:v>45499</c:v>
                </c:pt>
                <c:pt idx="78">
                  <c:v>45506</c:v>
                </c:pt>
                <c:pt idx="79">
                  <c:v>45513</c:v>
                </c:pt>
                <c:pt idx="80">
                  <c:v>45520</c:v>
                </c:pt>
                <c:pt idx="81">
                  <c:v>45527</c:v>
                </c:pt>
                <c:pt idx="82">
                  <c:v>45534</c:v>
                </c:pt>
                <c:pt idx="83">
                  <c:v>45541</c:v>
                </c:pt>
                <c:pt idx="84">
                  <c:v>45548</c:v>
                </c:pt>
                <c:pt idx="85">
                  <c:v>45555</c:v>
                </c:pt>
                <c:pt idx="86">
                  <c:v>45562</c:v>
                </c:pt>
                <c:pt idx="87">
                  <c:v>45569</c:v>
                </c:pt>
                <c:pt idx="88">
                  <c:v>45576</c:v>
                </c:pt>
                <c:pt idx="89">
                  <c:v>45583</c:v>
                </c:pt>
                <c:pt idx="90">
                  <c:v>45590</c:v>
                </c:pt>
                <c:pt idx="91">
                  <c:v>45597</c:v>
                </c:pt>
                <c:pt idx="92">
                  <c:v>45604</c:v>
                </c:pt>
                <c:pt idx="93">
                  <c:v>45611</c:v>
                </c:pt>
                <c:pt idx="94">
                  <c:v>45618</c:v>
                </c:pt>
                <c:pt idx="95">
                  <c:v>45625</c:v>
                </c:pt>
                <c:pt idx="96">
                  <c:v>45632</c:v>
                </c:pt>
                <c:pt idx="97">
                  <c:v>45639</c:v>
                </c:pt>
                <c:pt idx="98">
                  <c:v>45646</c:v>
                </c:pt>
                <c:pt idx="99">
                  <c:v>45653</c:v>
                </c:pt>
                <c:pt idx="100">
                  <c:v>45660</c:v>
                </c:pt>
                <c:pt idx="101">
                  <c:v>45667</c:v>
                </c:pt>
                <c:pt idx="102">
                  <c:v>45674</c:v>
                </c:pt>
                <c:pt idx="103">
                  <c:v>45681</c:v>
                </c:pt>
                <c:pt idx="104">
                  <c:v>45688</c:v>
                </c:pt>
                <c:pt idx="105">
                  <c:v>45695</c:v>
                </c:pt>
                <c:pt idx="106">
                  <c:v>45702</c:v>
                </c:pt>
                <c:pt idx="107">
                  <c:v>45709</c:v>
                </c:pt>
                <c:pt idx="108">
                  <c:v>45716</c:v>
                </c:pt>
                <c:pt idx="109">
                  <c:v>45723</c:v>
                </c:pt>
                <c:pt idx="110">
                  <c:v>45730</c:v>
                </c:pt>
                <c:pt idx="111">
                  <c:v>45737</c:v>
                </c:pt>
                <c:pt idx="112">
                  <c:v>45744</c:v>
                </c:pt>
                <c:pt idx="113">
                  <c:v>45751</c:v>
                </c:pt>
                <c:pt idx="114">
                  <c:v>45758</c:v>
                </c:pt>
                <c:pt idx="115">
                  <c:v>45764</c:v>
                </c:pt>
                <c:pt idx="116">
                  <c:v>45772</c:v>
                </c:pt>
                <c:pt idx="117">
                  <c:v>45779</c:v>
                </c:pt>
                <c:pt idx="118">
                  <c:v>45786</c:v>
                </c:pt>
                <c:pt idx="119">
                  <c:v>45793</c:v>
                </c:pt>
                <c:pt idx="120">
                  <c:v>45800</c:v>
                </c:pt>
                <c:pt idx="121">
                  <c:v>45807</c:v>
                </c:pt>
                <c:pt idx="122">
                  <c:v>45814</c:v>
                </c:pt>
                <c:pt idx="123">
                  <c:v>45821</c:v>
                </c:pt>
                <c:pt idx="124">
                  <c:v>45828</c:v>
                </c:pt>
                <c:pt idx="125">
                  <c:v>45835</c:v>
                </c:pt>
                <c:pt idx="126">
                  <c:v>45842</c:v>
                </c:pt>
                <c:pt idx="127">
                  <c:v>45849</c:v>
                </c:pt>
                <c:pt idx="128">
                  <c:v>45856</c:v>
                </c:pt>
                <c:pt idx="129">
                  <c:v>45863</c:v>
                </c:pt>
                <c:pt idx="130">
                  <c:v>45870</c:v>
                </c:pt>
                <c:pt idx="131">
                  <c:v>45877</c:v>
                </c:pt>
                <c:pt idx="132">
                  <c:v>45884</c:v>
                </c:pt>
                <c:pt idx="133">
                  <c:v>45891</c:v>
                </c:pt>
                <c:pt idx="134">
                  <c:v>45898</c:v>
                </c:pt>
                <c:pt idx="135">
                  <c:v>45905</c:v>
                </c:pt>
                <c:pt idx="136">
                  <c:v>45912</c:v>
                </c:pt>
                <c:pt idx="137">
                  <c:v>45919</c:v>
                </c:pt>
                <c:pt idx="138">
                  <c:v>45926</c:v>
                </c:pt>
                <c:pt idx="139">
                  <c:v>45933</c:v>
                </c:pt>
                <c:pt idx="140">
                  <c:v>45940</c:v>
                </c:pt>
                <c:pt idx="141">
                  <c:v>45947</c:v>
                </c:pt>
                <c:pt idx="142">
                  <c:v>45954</c:v>
                </c:pt>
                <c:pt idx="143">
                  <c:v>45961</c:v>
                </c:pt>
                <c:pt idx="144">
                  <c:v>45968</c:v>
                </c:pt>
                <c:pt idx="145">
                  <c:v>45975</c:v>
                </c:pt>
                <c:pt idx="146">
                  <c:v>45982</c:v>
                </c:pt>
                <c:pt idx="147">
                  <c:v>45989</c:v>
                </c:pt>
                <c:pt idx="148">
                  <c:v>45996</c:v>
                </c:pt>
                <c:pt idx="149">
                  <c:v>46003</c:v>
                </c:pt>
                <c:pt idx="150">
                  <c:v>46010</c:v>
                </c:pt>
                <c:pt idx="151">
                  <c:v>46017</c:v>
                </c:pt>
                <c:pt idx="152">
                  <c:v>46024</c:v>
                </c:pt>
                <c:pt idx="153">
                  <c:v>46031</c:v>
                </c:pt>
                <c:pt idx="154">
                  <c:v>46038</c:v>
                </c:pt>
                <c:pt idx="155">
                  <c:v>46045</c:v>
                </c:pt>
                <c:pt idx="156">
                  <c:v>46052</c:v>
                </c:pt>
              </c:numCache>
            </c:numRef>
          </c:cat>
          <c:val>
            <c:numRef>
              <c:f>'ind13_9d2ff9d3-cf72-4334-9418-9'!$C$3:$C$159</c:f>
              <c:numCache>
                <c:formatCode>General</c:formatCode>
                <c:ptCount val="157"/>
                <c:pt idx="0">
                  <c:v>155</c:v>
                </c:pt>
                <c:pt idx="1">
                  <c:v>159</c:v>
                </c:pt>
                <c:pt idx="2">
                  <c:v>163</c:v>
                </c:pt>
                <c:pt idx="3">
                  <c:v>165</c:v>
                </c:pt>
                <c:pt idx="4">
                  <c:v>165</c:v>
                </c:pt>
                <c:pt idx="5">
                  <c:v>176</c:v>
                </c:pt>
                <c:pt idx="6">
                  <c:v>197</c:v>
                </c:pt>
                <c:pt idx="7">
                  <c:v>190</c:v>
                </c:pt>
                <c:pt idx="8">
                  <c:v>178</c:v>
                </c:pt>
                <c:pt idx="9">
                  <c:v>177</c:v>
                </c:pt>
                <c:pt idx="10">
                  <c:v>170</c:v>
                </c:pt>
                <c:pt idx="11">
                  <c:v>170</c:v>
                </c:pt>
                <c:pt idx="12">
                  <c:v>172</c:v>
                </c:pt>
                <c:pt idx="13">
                  <c:v>182</c:v>
                </c:pt>
                <c:pt idx="14">
                  <c:v>183</c:v>
                </c:pt>
                <c:pt idx="15">
                  <c:v>182</c:v>
                </c:pt>
                <c:pt idx="16">
                  <c:v>178</c:v>
                </c:pt>
                <c:pt idx="17">
                  <c:v>179</c:v>
                </c:pt>
                <c:pt idx="18">
                  <c:v>179</c:v>
                </c:pt>
                <c:pt idx="19">
                  <c:v>173</c:v>
                </c:pt>
                <c:pt idx="20">
                  <c:v>173</c:v>
                </c:pt>
                <c:pt idx="21">
                  <c:v>167</c:v>
                </c:pt>
                <c:pt idx="22">
                  <c:v>164</c:v>
                </c:pt>
                <c:pt idx="23">
                  <c:v>161</c:v>
                </c:pt>
                <c:pt idx="24">
                  <c:v>160</c:v>
                </c:pt>
                <c:pt idx="25">
                  <c:v>153</c:v>
                </c:pt>
                <c:pt idx="26">
                  <c:v>158</c:v>
                </c:pt>
                <c:pt idx="27">
                  <c:v>157</c:v>
                </c:pt>
                <c:pt idx="28">
                  <c:v>161</c:v>
                </c:pt>
                <c:pt idx="29">
                  <c:v>158</c:v>
                </c:pt>
                <c:pt idx="30">
                  <c:v>156</c:v>
                </c:pt>
                <c:pt idx="31">
                  <c:v>157</c:v>
                </c:pt>
                <c:pt idx="32">
                  <c:v>156</c:v>
                </c:pt>
                <c:pt idx="33">
                  <c:v>152</c:v>
                </c:pt>
                <c:pt idx="34">
                  <c:v>153</c:v>
                </c:pt>
                <c:pt idx="35">
                  <c:v>160</c:v>
                </c:pt>
                <c:pt idx="36">
                  <c:v>160</c:v>
                </c:pt>
                <c:pt idx="37">
                  <c:v>163</c:v>
                </c:pt>
                <c:pt idx="38">
                  <c:v>161</c:v>
                </c:pt>
                <c:pt idx="39">
                  <c:v>159</c:v>
                </c:pt>
                <c:pt idx="40">
                  <c:v>157</c:v>
                </c:pt>
                <c:pt idx="41">
                  <c:v>151</c:v>
                </c:pt>
                <c:pt idx="42">
                  <c:v>145</c:v>
                </c:pt>
                <c:pt idx="43">
                  <c:v>138</c:v>
                </c:pt>
                <c:pt idx="44">
                  <c:v>138</c:v>
                </c:pt>
                <c:pt idx="45">
                  <c:v>134</c:v>
                </c:pt>
                <c:pt idx="46">
                  <c:v>136</c:v>
                </c:pt>
                <c:pt idx="47">
                  <c:v>132</c:v>
                </c:pt>
                <c:pt idx="48">
                  <c:v>138</c:v>
                </c:pt>
                <c:pt idx="49">
                  <c:v>131</c:v>
                </c:pt>
                <c:pt idx="50">
                  <c:v>127</c:v>
                </c:pt>
                <c:pt idx="51">
                  <c:v>124</c:v>
                </c:pt>
                <c:pt idx="52">
                  <c:v>129</c:v>
                </c:pt>
                <c:pt idx="53">
                  <c:v>125</c:v>
                </c:pt>
                <c:pt idx="54">
                  <c:v>121</c:v>
                </c:pt>
                <c:pt idx="55">
                  <c:v>119</c:v>
                </c:pt>
                <c:pt idx="56">
                  <c:v>126</c:v>
                </c:pt>
                <c:pt idx="57">
                  <c:v>123</c:v>
                </c:pt>
                <c:pt idx="58">
                  <c:v>116</c:v>
                </c:pt>
                <c:pt idx="59">
                  <c:v>114</c:v>
                </c:pt>
                <c:pt idx="60">
                  <c:v>115</c:v>
                </c:pt>
                <c:pt idx="61">
                  <c:v>116</c:v>
                </c:pt>
                <c:pt idx="62">
                  <c:v>115</c:v>
                </c:pt>
                <c:pt idx="63">
                  <c:v>119</c:v>
                </c:pt>
                <c:pt idx="64">
                  <c:v>115</c:v>
                </c:pt>
                <c:pt idx="65">
                  <c:v>114</c:v>
                </c:pt>
                <c:pt idx="66">
                  <c:v>114</c:v>
                </c:pt>
                <c:pt idx="67">
                  <c:v>113</c:v>
                </c:pt>
                <c:pt idx="68">
                  <c:v>113</c:v>
                </c:pt>
                <c:pt idx="69">
                  <c:v>112</c:v>
                </c:pt>
                <c:pt idx="70">
                  <c:v>114</c:v>
                </c:pt>
                <c:pt idx="71">
                  <c:v>118</c:v>
                </c:pt>
                <c:pt idx="72">
                  <c:v>118</c:v>
                </c:pt>
                <c:pt idx="73">
                  <c:v>117</c:v>
                </c:pt>
                <c:pt idx="74">
                  <c:v>115</c:v>
                </c:pt>
                <c:pt idx="75">
                  <c:v>116</c:v>
                </c:pt>
                <c:pt idx="76">
                  <c:v>115</c:v>
                </c:pt>
                <c:pt idx="77">
                  <c:v>118</c:v>
                </c:pt>
                <c:pt idx="78">
                  <c:v>133</c:v>
                </c:pt>
                <c:pt idx="79">
                  <c:v>130</c:v>
                </c:pt>
                <c:pt idx="80">
                  <c:v>124</c:v>
                </c:pt>
                <c:pt idx="81">
                  <c:v>123</c:v>
                </c:pt>
                <c:pt idx="82">
                  <c:v>121</c:v>
                </c:pt>
                <c:pt idx="83">
                  <c:v>127</c:v>
                </c:pt>
                <c:pt idx="84">
                  <c:v>128</c:v>
                </c:pt>
                <c:pt idx="85">
                  <c:v>121</c:v>
                </c:pt>
                <c:pt idx="86">
                  <c:v>121</c:v>
                </c:pt>
                <c:pt idx="87">
                  <c:v>112</c:v>
                </c:pt>
                <c:pt idx="88">
                  <c:v>109</c:v>
                </c:pt>
                <c:pt idx="89">
                  <c:v>108</c:v>
                </c:pt>
                <c:pt idx="90">
                  <c:v>110</c:v>
                </c:pt>
                <c:pt idx="91">
                  <c:v>111</c:v>
                </c:pt>
                <c:pt idx="92">
                  <c:v>102</c:v>
                </c:pt>
                <c:pt idx="93">
                  <c:v>103</c:v>
                </c:pt>
                <c:pt idx="94">
                  <c:v>103</c:v>
                </c:pt>
                <c:pt idx="95">
                  <c:v>105</c:v>
                </c:pt>
                <c:pt idx="96">
                  <c:v>105</c:v>
                </c:pt>
                <c:pt idx="97">
                  <c:v>101</c:v>
                </c:pt>
                <c:pt idx="98">
                  <c:v>105</c:v>
                </c:pt>
                <c:pt idx="99">
                  <c:v>103</c:v>
                </c:pt>
                <c:pt idx="100">
                  <c:v>105</c:v>
                </c:pt>
                <c:pt idx="101">
                  <c:v>105</c:v>
                </c:pt>
                <c:pt idx="102">
                  <c:v>104</c:v>
                </c:pt>
                <c:pt idx="103">
                  <c:v>102</c:v>
                </c:pt>
                <c:pt idx="104">
                  <c:v>106</c:v>
                </c:pt>
                <c:pt idx="105">
                  <c:v>107</c:v>
                </c:pt>
                <c:pt idx="106">
                  <c:v>104</c:v>
                </c:pt>
                <c:pt idx="107">
                  <c:v>105</c:v>
                </c:pt>
                <c:pt idx="108">
                  <c:v>113</c:v>
                </c:pt>
                <c:pt idx="109">
                  <c:v>114</c:v>
                </c:pt>
                <c:pt idx="110">
                  <c:v>119</c:v>
                </c:pt>
                <c:pt idx="111">
                  <c:v>117</c:v>
                </c:pt>
                <c:pt idx="112">
                  <c:v>120</c:v>
                </c:pt>
                <c:pt idx="113">
                  <c:v>145</c:v>
                </c:pt>
                <c:pt idx="114">
                  <c:v>150</c:v>
                </c:pt>
                <c:pt idx="115">
                  <c:v>141</c:v>
                </c:pt>
                <c:pt idx="116">
                  <c:v>135</c:v>
                </c:pt>
                <c:pt idx="117">
                  <c:v>142</c:v>
                </c:pt>
                <c:pt idx="118">
                  <c:v>135</c:v>
                </c:pt>
                <c:pt idx="119">
                  <c:v>122</c:v>
                </c:pt>
                <c:pt idx="120">
                  <c:v>123</c:v>
                </c:pt>
                <c:pt idx="121">
                  <c:v>122</c:v>
                </c:pt>
                <c:pt idx="122">
                  <c:v>114</c:v>
                </c:pt>
                <c:pt idx="123">
                  <c:v>113</c:v>
                </c:pt>
                <c:pt idx="124">
                  <c:v>114</c:v>
                </c:pt>
                <c:pt idx="125">
                  <c:v>113</c:v>
                </c:pt>
                <c:pt idx="126">
                  <c:v>105</c:v>
                </c:pt>
                <c:pt idx="127">
                  <c:v>108</c:v>
                </c:pt>
                <c:pt idx="128">
                  <c:v>105</c:v>
                </c:pt>
                <c:pt idx="129">
                  <c:v>103</c:v>
                </c:pt>
                <c:pt idx="130">
                  <c:v>108</c:v>
                </c:pt>
                <c:pt idx="131">
                  <c:v>107</c:v>
                </c:pt>
                <c:pt idx="132">
                  <c:v>103</c:v>
                </c:pt>
                <c:pt idx="133">
                  <c:v>104</c:v>
                </c:pt>
                <c:pt idx="134">
                  <c:v>107</c:v>
                </c:pt>
                <c:pt idx="135">
                  <c:v>106</c:v>
                </c:pt>
                <c:pt idx="136">
                  <c:v>102</c:v>
                </c:pt>
                <c:pt idx="137">
                  <c:v>98</c:v>
                </c:pt>
                <c:pt idx="138">
                  <c:v>100</c:v>
                </c:pt>
                <c:pt idx="139">
                  <c:v>99</c:v>
                </c:pt>
                <c:pt idx="140">
                  <c:v>106</c:v>
                </c:pt>
                <c:pt idx="141">
                  <c:v>104</c:v>
                </c:pt>
                <c:pt idx="142">
                  <c:v>101</c:v>
                </c:pt>
                <c:pt idx="143">
                  <c:v>104</c:v>
                </c:pt>
                <c:pt idx="144">
                  <c:v>108</c:v>
                </c:pt>
                <c:pt idx="145">
                  <c:v>107</c:v>
                </c:pt>
                <c:pt idx="146">
                  <c:v>109</c:v>
                </c:pt>
                <c:pt idx="147">
                  <c:v>105</c:v>
                </c:pt>
                <c:pt idx="148">
                  <c:v>100</c:v>
                </c:pt>
                <c:pt idx="149">
                  <c:v>99</c:v>
                </c:pt>
                <c:pt idx="150">
                  <c:v>102</c:v>
                </c:pt>
                <c:pt idx="151">
                  <c:v>100</c:v>
                </c:pt>
                <c:pt idx="152">
                  <c:v>100</c:v>
                </c:pt>
                <c:pt idx="153">
                  <c:v>100</c:v>
                </c:pt>
                <c:pt idx="154">
                  <c:v>95</c:v>
                </c:pt>
                <c:pt idx="155">
                  <c:v>93</c:v>
                </c:pt>
                <c:pt idx="156">
                  <c:v>92</c:v>
                </c:pt>
              </c:numCache>
            </c:numRef>
          </c:val>
          <c:smooth val="0"/>
          <c:extLst>
            <c:ext xmlns:c16="http://schemas.microsoft.com/office/drawing/2014/chart" uri="{C3380CC4-5D6E-409C-BE32-E72D297353CC}">
              <c16:uniqueId val="{00000001-8A9D-4483-AB48-A398F1B13F37}"/>
            </c:ext>
          </c:extLst>
        </c:ser>
        <c:ser>
          <c:idx val="2"/>
          <c:order val="2"/>
          <c:tx>
            <c:v>Technology</c:v>
          </c:tx>
          <c:spPr>
            <a:ln w="28575" cap="rnd">
              <a:solidFill>
                <a:schemeClr val="accent3"/>
              </a:solidFill>
              <a:round/>
            </a:ln>
            <a:effectLst/>
          </c:spPr>
          <c:marker>
            <c:symbol val="none"/>
          </c:marker>
          <c:cat>
            <c:numRef>
              <c:f>'ind13_9d2ff9d3-cf72-4334-9418-9'!$A$3:$A$159</c:f>
              <c:numCache>
                <c:formatCode>m/d/yyyy</c:formatCode>
                <c:ptCount val="157"/>
                <c:pt idx="0">
                  <c:v>44960</c:v>
                </c:pt>
                <c:pt idx="1">
                  <c:v>44967</c:v>
                </c:pt>
                <c:pt idx="2">
                  <c:v>44974</c:v>
                </c:pt>
                <c:pt idx="3">
                  <c:v>44981</c:v>
                </c:pt>
                <c:pt idx="4">
                  <c:v>44988</c:v>
                </c:pt>
                <c:pt idx="5">
                  <c:v>44995</c:v>
                </c:pt>
                <c:pt idx="6">
                  <c:v>45002</c:v>
                </c:pt>
                <c:pt idx="7">
                  <c:v>45009</c:v>
                </c:pt>
                <c:pt idx="8">
                  <c:v>45016</c:v>
                </c:pt>
                <c:pt idx="9">
                  <c:v>45022</c:v>
                </c:pt>
                <c:pt idx="10">
                  <c:v>45030</c:v>
                </c:pt>
                <c:pt idx="11">
                  <c:v>45037</c:v>
                </c:pt>
                <c:pt idx="12">
                  <c:v>45044</c:v>
                </c:pt>
                <c:pt idx="13">
                  <c:v>45051</c:v>
                </c:pt>
                <c:pt idx="14">
                  <c:v>45058</c:v>
                </c:pt>
                <c:pt idx="15">
                  <c:v>45065</c:v>
                </c:pt>
                <c:pt idx="16">
                  <c:v>45072</c:v>
                </c:pt>
                <c:pt idx="17">
                  <c:v>45079</c:v>
                </c:pt>
                <c:pt idx="18">
                  <c:v>45086</c:v>
                </c:pt>
                <c:pt idx="19">
                  <c:v>45093</c:v>
                </c:pt>
                <c:pt idx="20">
                  <c:v>45100</c:v>
                </c:pt>
                <c:pt idx="21">
                  <c:v>45107</c:v>
                </c:pt>
                <c:pt idx="22">
                  <c:v>45114</c:v>
                </c:pt>
                <c:pt idx="23">
                  <c:v>45121</c:v>
                </c:pt>
                <c:pt idx="24">
                  <c:v>45128</c:v>
                </c:pt>
                <c:pt idx="25">
                  <c:v>45135</c:v>
                </c:pt>
                <c:pt idx="26">
                  <c:v>45142</c:v>
                </c:pt>
                <c:pt idx="27">
                  <c:v>45149</c:v>
                </c:pt>
                <c:pt idx="28">
                  <c:v>45156</c:v>
                </c:pt>
                <c:pt idx="29">
                  <c:v>45163</c:v>
                </c:pt>
                <c:pt idx="30">
                  <c:v>45170</c:v>
                </c:pt>
                <c:pt idx="31">
                  <c:v>45177</c:v>
                </c:pt>
                <c:pt idx="32">
                  <c:v>45184</c:v>
                </c:pt>
                <c:pt idx="33">
                  <c:v>45191</c:v>
                </c:pt>
                <c:pt idx="34">
                  <c:v>45198</c:v>
                </c:pt>
                <c:pt idx="35">
                  <c:v>45205</c:v>
                </c:pt>
                <c:pt idx="36">
                  <c:v>45212</c:v>
                </c:pt>
                <c:pt idx="37">
                  <c:v>45219</c:v>
                </c:pt>
                <c:pt idx="38">
                  <c:v>45226</c:v>
                </c:pt>
                <c:pt idx="39">
                  <c:v>45233</c:v>
                </c:pt>
                <c:pt idx="40">
                  <c:v>45240</c:v>
                </c:pt>
                <c:pt idx="41">
                  <c:v>45247</c:v>
                </c:pt>
                <c:pt idx="42">
                  <c:v>45254</c:v>
                </c:pt>
                <c:pt idx="43">
                  <c:v>45261</c:v>
                </c:pt>
                <c:pt idx="44">
                  <c:v>45268</c:v>
                </c:pt>
                <c:pt idx="45">
                  <c:v>45275</c:v>
                </c:pt>
                <c:pt idx="46">
                  <c:v>45282</c:v>
                </c:pt>
                <c:pt idx="47">
                  <c:v>45289</c:v>
                </c:pt>
                <c:pt idx="48">
                  <c:v>45296</c:v>
                </c:pt>
                <c:pt idx="49">
                  <c:v>45303</c:v>
                </c:pt>
                <c:pt idx="50">
                  <c:v>45310</c:v>
                </c:pt>
                <c:pt idx="51">
                  <c:v>45317</c:v>
                </c:pt>
                <c:pt idx="52">
                  <c:v>45324</c:v>
                </c:pt>
                <c:pt idx="53">
                  <c:v>45331</c:v>
                </c:pt>
                <c:pt idx="54">
                  <c:v>45338</c:v>
                </c:pt>
                <c:pt idx="55">
                  <c:v>45345</c:v>
                </c:pt>
                <c:pt idx="56">
                  <c:v>45352</c:v>
                </c:pt>
                <c:pt idx="57">
                  <c:v>45359</c:v>
                </c:pt>
                <c:pt idx="58">
                  <c:v>45366</c:v>
                </c:pt>
                <c:pt idx="59">
                  <c:v>45373</c:v>
                </c:pt>
                <c:pt idx="60">
                  <c:v>45379</c:v>
                </c:pt>
                <c:pt idx="61">
                  <c:v>45387</c:v>
                </c:pt>
                <c:pt idx="62">
                  <c:v>45394</c:v>
                </c:pt>
                <c:pt idx="63">
                  <c:v>45401</c:v>
                </c:pt>
                <c:pt idx="64">
                  <c:v>45408</c:v>
                </c:pt>
                <c:pt idx="65">
                  <c:v>45415</c:v>
                </c:pt>
                <c:pt idx="66">
                  <c:v>45422</c:v>
                </c:pt>
                <c:pt idx="67">
                  <c:v>45429</c:v>
                </c:pt>
                <c:pt idx="68">
                  <c:v>45436</c:v>
                </c:pt>
                <c:pt idx="69">
                  <c:v>45443</c:v>
                </c:pt>
                <c:pt idx="70">
                  <c:v>45450</c:v>
                </c:pt>
                <c:pt idx="71">
                  <c:v>45457</c:v>
                </c:pt>
                <c:pt idx="72">
                  <c:v>45464</c:v>
                </c:pt>
                <c:pt idx="73">
                  <c:v>45471</c:v>
                </c:pt>
                <c:pt idx="74">
                  <c:v>45478</c:v>
                </c:pt>
                <c:pt idx="75">
                  <c:v>45485</c:v>
                </c:pt>
                <c:pt idx="76">
                  <c:v>45492</c:v>
                </c:pt>
                <c:pt idx="77">
                  <c:v>45499</c:v>
                </c:pt>
                <c:pt idx="78">
                  <c:v>45506</c:v>
                </c:pt>
                <c:pt idx="79">
                  <c:v>45513</c:v>
                </c:pt>
                <c:pt idx="80">
                  <c:v>45520</c:v>
                </c:pt>
                <c:pt idx="81">
                  <c:v>45527</c:v>
                </c:pt>
                <c:pt idx="82">
                  <c:v>45534</c:v>
                </c:pt>
                <c:pt idx="83">
                  <c:v>45541</c:v>
                </c:pt>
                <c:pt idx="84">
                  <c:v>45548</c:v>
                </c:pt>
                <c:pt idx="85">
                  <c:v>45555</c:v>
                </c:pt>
                <c:pt idx="86">
                  <c:v>45562</c:v>
                </c:pt>
                <c:pt idx="87">
                  <c:v>45569</c:v>
                </c:pt>
                <c:pt idx="88">
                  <c:v>45576</c:v>
                </c:pt>
                <c:pt idx="89">
                  <c:v>45583</c:v>
                </c:pt>
                <c:pt idx="90">
                  <c:v>45590</c:v>
                </c:pt>
                <c:pt idx="91">
                  <c:v>45597</c:v>
                </c:pt>
                <c:pt idx="92">
                  <c:v>45604</c:v>
                </c:pt>
                <c:pt idx="93">
                  <c:v>45611</c:v>
                </c:pt>
                <c:pt idx="94">
                  <c:v>45618</c:v>
                </c:pt>
                <c:pt idx="95">
                  <c:v>45625</c:v>
                </c:pt>
                <c:pt idx="96">
                  <c:v>45632</c:v>
                </c:pt>
                <c:pt idx="97">
                  <c:v>45639</c:v>
                </c:pt>
                <c:pt idx="98">
                  <c:v>45646</c:v>
                </c:pt>
                <c:pt idx="99">
                  <c:v>45653</c:v>
                </c:pt>
                <c:pt idx="100">
                  <c:v>45660</c:v>
                </c:pt>
                <c:pt idx="101">
                  <c:v>45667</c:v>
                </c:pt>
                <c:pt idx="102">
                  <c:v>45674</c:v>
                </c:pt>
                <c:pt idx="103">
                  <c:v>45681</c:v>
                </c:pt>
                <c:pt idx="104">
                  <c:v>45688</c:v>
                </c:pt>
                <c:pt idx="105">
                  <c:v>45695</c:v>
                </c:pt>
                <c:pt idx="106">
                  <c:v>45702</c:v>
                </c:pt>
                <c:pt idx="107">
                  <c:v>45709</c:v>
                </c:pt>
                <c:pt idx="108">
                  <c:v>45716</c:v>
                </c:pt>
                <c:pt idx="109">
                  <c:v>45723</c:v>
                </c:pt>
                <c:pt idx="110">
                  <c:v>45730</c:v>
                </c:pt>
                <c:pt idx="111">
                  <c:v>45737</c:v>
                </c:pt>
                <c:pt idx="112">
                  <c:v>45744</c:v>
                </c:pt>
                <c:pt idx="113">
                  <c:v>45751</c:v>
                </c:pt>
                <c:pt idx="114">
                  <c:v>45758</c:v>
                </c:pt>
                <c:pt idx="115">
                  <c:v>45764</c:v>
                </c:pt>
                <c:pt idx="116">
                  <c:v>45772</c:v>
                </c:pt>
                <c:pt idx="117">
                  <c:v>45779</c:v>
                </c:pt>
                <c:pt idx="118">
                  <c:v>45786</c:v>
                </c:pt>
                <c:pt idx="119">
                  <c:v>45793</c:v>
                </c:pt>
                <c:pt idx="120">
                  <c:v>45800</c:v>
                </c:pt>
                <c:pt idx="121">
                  <c:v>45807</c:v>
                </c:pt>
                <c:pt idx="122">
                  <c:v>45814</c:v>
                </c:pt>
                <c:pt idx="123">
                  <c:v>45821</c:v>
                </c:pt>
                <c:pt idx="124">
                  <c:v>45828</c:v>
                </c:pt>
                <c:pt idx="125">
                  <c:v>45835</c:v>
                </c:pt>
                <c:pt idx="126">
                  <c:v>45842</c:v>
                </c:pt>
                <c:pt idx="127">
                  <c:v>45849</c:v>
                </c:pt>
                <c:pt idx="128">
                  <c:v>45856</c:v>
                </c:pt>
                <c:pt idx="129">
                  <c:v>45863</c:v>
                </c:pt>
                <c:pt idx="130">
                  <c:v>45870</c:v>
                </c:pt>
                <c:pt idx="131">
                  <c:v>45877</c:v>
                </c:pt>
                <c:pt idx="132">
                  <c:v>45884</c:v>
                </c:pt>
                <c:pt idx="133">
                  <c:v>45891</c:v>
                </c:pt>
                <c:pt idx="134">
                  <c:v>45898</c:v>
                </c:pt>
                <c:pt idx="135">
                  <c:v>45905</c:v>
                </c:pt>
                <c:pt idx="136">
                  <c:v>45912</c:v>
                </c:pt>
                <c:pt idx="137">
                  <c:v>45919</c:v>
                </c:pt>
                <c:pt idx="138">
                  <c:v>45926</c:v>
                </c:pt>
                <c:pt idx="139">
                  <c:v>45933</c:v>
                </c:pt>
                <c:pt idx="140">
                  <c:v>45940</c:v>
                </c:pt>
                <c:pt idx="141">
                  <c:v>45947</c:v>
                </c:pt>
                <c:pt idx="142">
                  <c:v>45954</c:v>
                </c:pt>
                <c:pt idx="143">
                  <c:v>45961</c:v>
                </c:pt>
                <c:pt idx="144">
                  <c:v>45968</c:v>
                </c:pt>
                <c:pt idx="145">
                  <c:v>45975</c:v>
                </c:pt>
                <c:pt idx="146">
                  <c:v>45982</c:v>
                </c:pt>
                <c:pt idx="147">
                  <c:v>45989</c:v>
                </c:pt>
                <c:pt idx="148">
                  <c:v>45996</c:v>
                </c:pt>
                <c:pt idx="149">
                  <c:v>46003</c:v>
                </c:pt>
                <c:pt idx="150">
                  <c:v>46010</c:v>
                </c:pt>
                <c:pt idx="151">
                  <c:v>46017</c:v>
                </c:pt>
                <c:pt idx="152">
                  <c:v>46024</c:v>
                </c:pt>
                <c:pt idx="153">
                  <c:v>46031</c:v>
                </c:pt>
                <c:pt idx="154">
                  <c:v>46038</c:v>
                </c:pt>
                <c:pt idx="155">
                  <c:v>46045</c:v>
                </c:pt>
                <c:pt idx="156">
                  <c:v>46052</c:v>
                </c:pt>
              </c:numCache>
            </c:numRef>
          </c:cat>
          <c:val>
            <c:numRef>
              <c:f>'ind13_9d2ff9d3-cf72-4334-9418-9'!$D$3:$D$159</c:f>
              <c:numCache>
                <c:formatCode>General</c:formatCode>
                <c:ptCount val="157"/>
                <c:pt idx="0">
                  <c:v>105</c:v>
                </c:pt>
                <c:pt idx="1">
                  <c:v>111</c:v>
                </c:pt>
                <c:pt idx="2">
                  <c:v>111</c:v>
                </c:pt>
                <c:pt idx="3">
                  <c:v>111</c:v>
                </c:pt>
                <c:pt idx="4">
                  <c:v>109</c:v>
                </c:pt>
                <c:pt idx="5">
                  <c:v>121</c:v>
                </c:pt>
                <c:pt idx="6">
                  <c:v>133</c:v>
                </c:pt>
                <c:pt idx="7">
                  <c:v>122</c:v>
                </c:pt>
                <c:pt idx="8">
                  <c:v>112</c:v>
                </c:pt>
                <c:pt idx="9">
                  <c:v>116</c:v>
                </c:pt>
                <c:pt idx="10">
                  <c:v>110</c:v>
                </c:pt>
                <c:pt idx="11">
                  <c:v>110</c:v>
                </c:pt>
                <c:pt idx="12">
                  <c:v>113</c:v>
                </c:pt>
                <c:pt idx="13">
                  <c:v>120</c:v>
                </c:pt>
                <c:pt idx="14">
                  <c:v>119</c:v>
                </c:pt>
                <c:pt idx="15">
                  <c:v>116</c:v>
                </c:pt>
                <c:pt idx="16">
                  <c:v>111</c:v>
                </c:pt>
                <c:pt idx="17">
                  <c:v>109</c:v>
                </c:pt>
                <c:pt idx="18">
                  <c:v>111</c:v>
                </c:pt>
                <c:pt idx="19">
                  <c:v>103</c:v>
                </c:pt>
                <c:pt idx="20">
                  <c:v>104</c:v>
                </c:pt>
                <c:pt idx="21">
                  <c:v>100</c:v>
                </c:pt>
                <c:pt idx="22">
                  <c:v>99</c:v>
                </c:pt>
                <c:pt idx="23">
                  <c:v>98</c:v>
                </c:pt>
                <c:pt idx="24">
                  <c:v>98</c:v>
                </c:pt>
                <c:pt idx="25">
                  <c:v>92</c:v>
                </c:pt>
                <c:pt idx="26">
                  <c:v>96</c:v>
                </c:pt>
                <c:pt idx="27">
                  <c:v>97</c:v>
                </c:pt>
                <c:pt idx="28">
                  <c:v>101</c:v>
                </c:pt>
                <c:pt idx="29">
                  <c:v>95</c:v>
                </c:pt>
                <c:pt idx="30">
                  <c:v>95</c:v>
                </c:pt>
                <c:pt idx="31">
                  <c:v>95</c:v>
                </c:pt>
                <c:pt idx="32">
                  <c:v>95</c:v>
                </c:pt>
                <c:pt idx="33">
                  <c:v>92</c:v>
                </c:pt>
                <c:pt idx="34">
                  <c:v>95</c:v>
                </c:pt>
                <c:pt idx="35">
                  <c:v>98</c:v>
                </c:pt>
                <c:pt idx="36">
                  <c:v>95</c:v>
                </c:pt>
                <c:pt idx="37">
                  <c:v>101</c:v>
                </c:pt>
                <c:pt idx="38">
                  <c:v>98</c:v>
                </c:pt>
                <c:pt idx="39">
                  <c:v>94</c:v>
                </c:pt>
                <c:pt idx="40">
                  <c:v>93</c:v>
                </c:pt>
                <c:pt idx="41">
                  <c:v>85</c:v>
                </c:pt>
                <c:pt idx="42">
                  <c:v>80</c:v>
                </c:pt>
                <c:pt idx="43">
                  <c:v>73</c:v>
                </c:pt>
                <c:pt idx="44">
                  <c:v>76</c:v>
                </c:pt>
                <c:pt idx="45">
                  <c:v>73</c:v>
                </c:pt>
                <c:pt idx="46">
                  <c:v>77</c:v>
                </c:pt>
                <c:pt idx="47">
                  <c:v>74</c:v>
                </c:pt>
                <c:pt idx="48">
                  <c:v>79</c:v>
                </c:pt>
                <c:pt idx="49">
                  <c:v>71</c:v>
                </c:pt>
                <c:pt idx="50">
                  <c:v>71</c:v>
                </c:pt>
                <c:pt idx="51">
                  <c:v>68</c:v>
                </c:pt>
                <c:pt idx="52">
                  <c:v>75</c:v>
                </c:pt>
                <c:pt idx="53">
                  <c:v>74</c:v>
                </c:pt>
                <c:pt idx="54">
                  <c:v>72</c:v>
                </c:pt>
                <c:pt idx="55">
                  <c:v>71</c:v>
                </c:pt>
                <c:pt idx="56">
                  <c:v>78</c:v>
                </c:pt>
                <c:pt idx="57">
                  <c:v>76</c:v>
                </c:pt>
                <c:pt idx="58">
                  <c:v>71</c:v>
                </c:pt>
                <c:pt idx="59">
                  <c:v>69</c:v>
                </c:pt>
                <c:pt idx="60">
                  <c:v>70</c:v>
                </c:pt>
                <c:pt idx="61">
                  <c:v>70</c:v>
                </c:pt>
                <c:pt idx="62">
                  <c:v>69</c:v>
                </c:pt>
                <c:pt idx="63">
                  <c:v>72</c:v>
                </c:pt>
                <c:pt idx="64">
                  <c:v>69</c:v>
                </c:pt>
                <c:pt idx="65">
                  <c:v>68</c:v>
                </c:pt>
                <c:pt idx="66">
                  <c:v>68</c:v>
                </c:pt>
                <c:pt idx="67">
                  <c:v>68</c:v>
                </c:pt>
                <c:pt idx="68">
                  <c:v>68</c:v>
                </c:pt>
                <c:pt idx="69">
                  <c:v>68</c:v>
                </c:pt>
                <c:pt idx="70">
                  <c:v>71</c:v>
                </c:pt>
                <c:pt idx="71">
                  <c:v>74</c:v>
                </c:pt>
                <c:pt idx="72">
                  <c:v>75</c:v>
                </c:pt>
                <c:pt idx="73">
                  <c:v>75</c:v>
                </c:pt>
                <c:pt idx="74">
                  <c:v>70</c:v>
                </c:pt>
                <c:pt idx="75">
                  <c:v>69</c:v>
                </c:pt>
                <c:pt idx="76">
                  <c:v>71</c:v>
                </c:pt>
                <c:pt idx="77">
                  <c:v>73</c:v>
                </c:pt>
                <c:pt idx="78">
                  <c:v>86</c:v>
                </c:pt>
                <c:pt idx="79">
                  <c:v>87</c:v>
                </c:pt>
                <c:pt idx="80">
                  <c:v>80</c:v>
                </c:pt>
                <c:pt idx="81">
                  <c:v>79</c:v>
                </c:pt>
                <c:pt idx="82">
                  <c:v>78</c:v>
                </c:pt>
                <c:pt idx="83">
                  <c:v>83</c:v>
                </c:pt>
                <c:pt idx="84">
                  <c:v>82</c:v>
                </c:pt>
                <c:pt idx="85">
                  <c:v>75</c:v>
                </c:pt>
                <c:pt idx="86">
                  <c:v>74</c:v>
                </c:pt>
                <c:pt idx="87">
                  <c:v>70</c:v>
                </c:pt>
                <c:pt idx="88">
                  <c:v>67</c:v>
                </c:pt>
                <c:pt idx="89">
                  <c:v>67</c:v>
                </c:pt>
                <c:pt idx="90">
                  <c:v>69</c:v>
                </c:pt>
                <c:pt idx="91">
                  <c:v>71</c:v>
                </c:pt>
                <c:pt idx="92">
                  <c:v>62</c:v>
                </c:pt>
                <c:pt idx="93">
                  <c:v>66</c:v>
                </c:pt>
                <c:pt idx="94">
                  <c:v>66</c:v>
                </c:pt>
                <c:pt idx="95">
                  <c:v>67</c:v>
                </c:pt>
                <c:pt idx="96">
                  <c:v>68</c:v>
                </c:pt>
                <c:pt idx="97">
                  <c:v>65</c:v>
                </c:pt>
                <c:pt idx="98">
                  <c:v>68</c:v>
                </c:pt>
                <c:pt idx="99">
                  <c:v>65</c:v>
                </c:pt>
                <c:pt idx="100">
                  <c:v>67</c:v>
                </c:pt>
                <c:pt idx="101">
                  <c:v>68</c:v>
                </c:pt>
                <c:pt idx="102">
                  <c:v>66</c:v>
                </c:pt>
                <c:pt idx="103">
                  <c:v>64</c:v>
                </c:pt>
                <c:pt idx="104">
                  <c:v>67</c:v>
                </c:pt>
                <c:pt idx="105">
                  <c:v>69</c:v>
                </c:pt>
                <c:pt idx="106">
                  <c:v>63</c:v>
                </c:pt>
                <c:pt idx="107">
                  <c:v>64</c:v>
                </c:pt>
                <c:pt idx="108">
                  <c:v>74</c:v>
                </c:pt>
                <c:pt idx="109">
                  <c:v>77</c:v>
                </c:pt>
                <c:pt idx="110">
                  <c:v>80</c:v>
                </c:pt>
                <c:pt idx="111">
                  <c:v>77</c:v>
                </c:pt>
                <c:pt idx="112">
                  <c:v>80</c:v>
                </c:pt>
                <c:pt idx="113">
                  <c:v>97</c:v>
                </c:pt>
                <c:pt idx="114">
                  <c:v>100</c:v>
                </c:pt>
                <c:pt idx="115">
                  <c:v>92</c:v>
                </c:pt>
                <c:pt idx="116">
                  <c:v>86</c:v>
                </c:pt>
                <c:pt idx="117">
                  <c:v>89</c:v>
                </c:pt>
                <c:pt idx="118">
                  <c:v>83</c:v>
                </c:pt>
                <c:pt idx="119">
                  <c:v>73</c:v>
                </c:pt>
                <c:pt idx="120">
                  <c:v>75</c:v>
                </c:pt>
                <c:pt idx="121">
                  <c:v>74</c:v>
                </c:pt>
                <c:pt idx="122">
                  <c:v>71</c:v>
                </c:pt>
                <c:pt idx="123">
                  <c:v>71</c:v>
                </c:pt>
                <c:pt idx="124">
                  <c:v>72</c:v>
                </c:pt>
                <c:pt idx="125">
                  <c:v>72</c:v>
                </c:pt>
                <c:pt idx="126">
                  <c:v>65</c:v>
                </c:pt>
                <c:pt idx="127">
                  <c:v>68</c:v>
                </c:pt>
                <c:pt idx="128">
                  <c:v>65</c:v>
                </c:pt>
                <c:pt idx="129">
                  <c:v>65</c:v>
                </c:pt>
                <c:pt idx="130">
                  <c:v>69</c:v>
                </c:pt>
                <c:pt idx="131">
                  <c:v>68</c:v>
                </c:pt>
                <c:pt idx="132">
                  <c:v>63</c:v>
                </c:pt>
                <c:pt idx="133">
                  <c:v>64</c:v>
                </c:pt>
                <c:pt idx="134">
                  <c:v>67</c:v>
                </c:pt>
                <c:pt idx="135">
                  <c:v>66</c:v>
                </c:pt>
                <c:pt idx="136">
                  <c:v>63</c:v>
                </c:pt>
                <c:pt idx="137">
                  <c:v>59</c:v>
                </c:pt>
                <c:pt idx="138">
                  <c:v>63</c:v>
                </c:pt>
                <c:pt idx="139">
                  <c:v>62</c:v>
                </c:pt>
                <c:pt idx="140">
                  <c:v>68</c:v>
                </c:pt>
                <c:pt idx="141">
                  <c:v>67</c:v>
                </c:pt>
                <c:pt idx="142">
                  <c:v>65</c:v>
                </c:pt>
                <c:pt idx="143">
                  <c:v>74</c:v>
                </c:pt>
                <c:pt idx="144">
                  <c:v>77</c:v>
                </c:pt>
                <c:pt idx="145">
                  <c:v>79</c:v>
                </c:pt>
                <c:pt idx="146">
                  <c:v>82</c:v>
                </c:pt>
                <c:pt idx="147">
                  <c:v>77</c:v>
                </c:pt>
                <c:pt idx="148">
                  <c:v>74</c:v>
                </c:pt>
                <c:pt idx="149">
                  <c:v>80</c:v>
                </c:pt>
                <c:pt idx="150">
                  <c:v>80</c:v>
                </c:pt>
                <c:pt idx="151">
                  <c:v>78</c:v>
                </c:pt>
                <c:pt idx="152">
                  <c:v>78</c:v>
                </c:pt>
                <c:pt idx="153">
                  <c:v>78</c:v>
                </c:pt>
                <c:pt idx="154">
                  <c:v>75</c:v>
                </c:pt>
                <c:pt idx="155">
                  <c:v>74</c:v>
                </c:pt>
                <c:pt idx="156">
                  <c:v>73</c:v>
                </c:pt>
              </c:numCache>
            </c:numRef>
          </c:val>
          <c:smooth val="0"/>
          <c:extLst>
            <c:ext xmlns:c16="http://schemas.microsoft.com/office/drawing/2014/chart" uri="{C3380CC4-5D6E-409C-BE32-E72D297353CC}">
              <c16:uniqueId val="{00000002-8A9D-4483-AB48-A398F1B13F37}"/>
            </c:ext>
          </c:extLst>
        </c:ser>
        <c:dLbls>
          <c:showLegendKey val="0"/>
          <c:showVal val="0"/>
          <c:showCatName val="0"/>
          <c:showSerName val="0"/>
          <c:showPercent val="0"/>
          <c:showBubbleSize val="0"/>
        </c:dLbls>
        <c:smooth val="0"/>
        <c:axId val="2031448447"/>
        <c:axId val="2031464767"/>
      </c:lineChart>
      <c:dateAx>
        <c:axId val="2031448447"/>
        <c:scaling>
          <c:orientation val="minMax"/>
          <c:max val="46056"/>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1464767"/>
        <c:crosses val="autoZero"/>
        <c:auto val="1"/>
        <c:lblOffset val="100"/>
        <c:baseTimeUnit val="days"/>
        <c:majorUnit val="3"/>
        <c:majorTimeUnit val="months"/>
      </c:dateAx>
      <c:valAx>
        <c:axId val="2031464767"/>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1448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4851" tIns="47425" rIns="94851" bIns="47425" rtlCol="0"/>
          <a:lstStyle>
            <a:lvl1pPr algn="r">
              <a:defRPr sz="1200"/>
            </a:lvl1pPr>
          </a:lstStyle>
          <a:p>
            <a:fld id="{B516EC58-B3EE-654E-82DB-FAB5DA1958AC}" type="datetimeFigureOut">
              <a:rPr lang="en-US" smtClean="0"/>
              <a:pPr/>
              <a:t>2/12/2026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4851" tIns="47425" rIns="94851" bIns="474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4851" tIns="47425" rIns="94851" bIns="47425" rtlCol="0" anchor="b"/>
          <a:lstStyle>
            <a:lvl1pPr algn="r">
              <a:defRPr sz="1200"/>
            </a:lvl1pPr>
          </a:lstStyle>
          <a:p>
            <a:fld id="{754C3FA5-1129-7948-802C-C52AC4D867FA}" type="slidenum">
              <a:rPr lang="en-US" smtClean="0"/>
              <a:pPr/>
              <a:t>‹#›</a:t>
            </a:fld>
            <a:endParaRPr lang="en-US"/>
          </a:p>
        </p:txBody>
      </p:sp>
    </p:spTree>
    <p:extLst>
      <p:ext uri="{BB962C8B-B14F-4D97-AF65-F5344CB8AC3E}">
        <p14:creationId xmlns:p14="http://schemas.microsoft.com/office/powerpoint/2010/main" val="38267444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C3FA5-1129-7948-802C-C52AC4D867FA}" type="slidenum">
              <a:rPr lang="en-US" smtClean="0"/>
              <a:pPr/>
              <a:t>1</a:t>
            </a:fld>
            <a:endParaRPr lang="en-US"/>
          </a:p>
        </p:txBody>
      </p:sp>
    </p:spTree>
    <p:extLst>
      <p:ext uri="{BB962C8B-B14F-4D97-AF65-F5344CB8AC3E}">
        <p14:creationId xmlns:p14="http://schemas.microsoft.com/office/powerpoint/2010/main" val="356774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5.png"/><Relationship Id="rId5" Type="http://schemas.openxmlformats.org/officeDocument/2006/relationships/image" Target="../media/image3.pdf"/><Relationship Id="rId10" Type="http://schemas.openxmlformats.org/officeDocument/2006/relationships/image" Target="../media/image3.pd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df"/><Relationship Id="rId3" Type="http://schemas.openxmlformats.org/officeDocument/2006/relationships/image" Target="../media/image3.pdf"/><Relationship Id="rId7" Type="http://schemas.openxmlformats.org/officeDocument/2006/relationships/image" Target="../media/image3.pd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10" Type="http://schemas.openxmlformats.org/officeDocument/2006/relationships/image" Target="../media/image5.png"/><Relationship Id="rId9" Type="http://schemas.openxmlformats.org/officeDocument/2006/relationships/image" Target="../media/image3.pd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5.png"/><Relationship Id="rId5" Type="http://schemas.openxmlformats.org/officeDocument/2006/relationships/image" Target="../media/image3.pdf"/><Relationship Id="rId10" Type="http://schemas.openxmlformats.org/officeDocument/2006/relationships/image" Target="../media/image3.png"/><Relationship Id="rId9" Type="http://schemas.openxmlformats.org/officeDocument/2006/relationships/image" Target="../media/image3.pd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shutterstock_64145983.jpeg"/>
          <p:cNvPicPr>
            <a:picLocks noChangeAspect="1"/>
          </p:cNvPicPr>
          <p:nvPr userDrawn="1"/>
        </p:nvPicPr>
        <p:blipFill>
          <a:blip r:embed="rId2" cstate="print"/>
          <a:stretch>
            <a:fillRect/>
          </a:stretch>
        </p:blipFill>
        <p:spPr>
          <a:xfrm>
            <a:off x="0" y="0"/>
            <a:ext cx="9144000" cy="6858000"/>
          </a:xfrm>
          <a:prstGeom prst="rect">
            <a:avLst/>
          </a:prstGeom>
        </p:spPr>
      </p:pic>
      <p:sp>
        <p:nvSpPr>
          <p:cNvPr id="9" name="Rectangle 2"/>
          <p:cNvSpPr>
            <a:spLocks noChangeArrowheads="1"/>
          </p:cNvSpPr>
          <p:nvPr userDrawn="1"/>
        </p:nvSpPr>
        <p:spPr bwMode="auto">
          <a:xfrm>
            <a:off x="0" y="5867400"/>
            <a:ext cx="9144000" cy="990600"/>
          </a:xfrm>
          <a:prstGeom prst="rect">
            <a:avLst/>
          </a:prstGeom>
          <a:solidFill>
            <a:srgbClr val="960A3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p:cNvSpPr/>
          <p:nvPr userDrawn="1"/>
        </p:nvSpPr>
        <p:spPr>
          <a:xfrm>
            <a:off x="-2" y="902209"/>
            <a:ext cx="9144001" cy="5955791"/>
          </a:xfrm>
          <a:prstGeom prst="rect">
            <a:avLst/>
          </a:prstGeom>
          <a:solidFill>
            <a:srgbClr val="960A32"/>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descr="Logo_Clear Background -CapitalMgmt-logo.png"/>
          <p:cNvPicPr>
            <a:picLocks noChangeAspect="1"/>
          </p:cNvPicPr>
          <p:nvPr userDrawn="1"/>
        </p:nvPicPr>
        <p:blipFill>
          <a:blip r:embed="rId2"/>
          <a:srcRect/>
          <a:stretch>
            <a:fillRect/>
          </a:stretch>
        </p:blipFill>
        <p:spPr bwMode="auto">
          <a:xfrm>
            <a:off x="7346844" y="312625"/>
            <a:ext cx="1703891" cy="548640"/>
          </a:xfrm>
          <a:prstGeom prst="rect">
            <a:avLst/>
          </a:prstGeom>
          <a:noFill/>
          <a:ln w="9525">
            <a:noFill/>
            <a:miter lim="800000"/>
            <a:headEnd/>
            <a:tailEnd/>
          </a:ln>
        </p:spPr>
      </p:pic>
      <p:pic>
        <p:nvPicPr>
          <p:cNvPr id="13" name="840001a9-6950-4d3d-8891-310b92528b0c" descr="A432643A-8A82-4B6F-B5E6-CA2516B584CD@Home"/>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9990" t="2" b="96719"/>
          <a:stretch/>
        </p:blipFill>
        <p:spPr bwMode="auto">
          <a:xfrm>
            <a:off x="0" y="0"/>
            <a:ext cx="9153144" cy="24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840001a9-6950-4d3d-8891-310b92528b0c" descr="A432643A-8A82-4B6F-B5E6-CA2516B584CD@Home"/>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9818" t="97576"/>
          <a:stretch/>
        </p:blipFill>
        <p:spPr bwMode="auto">
          <a:xfrm>
            <a:off x="4503" y="6673895"/>
            <a:ext cx="9153144" cy="18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userDrawn="1"/>
        </p:nvSpPr>
        <p:spPr>
          <a:xfrm>
            <a:off x="7010400" y="664748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27" name="TextBox 26"/>
          <p:cNvSpPr txBox="1"/>
          <p:nvPr userDrawn="1"/>
        </p:nvSpPr>
        <p:spPr>
          <a:xfrm>
            <a:off x="-2" y="6649543"/>
            <a:ext cx="9144000" cy="276999"/>
          </a:xfrm>
          <a:prstGeom prst="rect">
            <a:avLst/>
          </a:prstGeom>
          <a:noFill/>
        </p:spPr>
        <p:txBody>
          <a:bodyPr wrap="square" rtlCol="0">
            <a:spAutoFit/>
          </a:bodyPr>
          <a:lstStyle/>
          <a:p>
            <a:pPr algn="ctr"/>
            <a:r>
              <a:rPr lang="en-US" sz="1200" b="1" kern="800" spc="300" dirty="0">
                <a:solidFill>
                  <a:schemeClr val="bg1"/>
                </a:solidFill>
                <a:latin typeface="Morningstar 1" panose="020B0406020202040204" pitchFamily="34" charset="0"/>
                <a:cs typeface="Calibri"/>
              </a:rPr>
              <a:t>CHEROKEE</a:t>
            </a:r>
            <a:r>
              <a:rPr lang="en-US" sz="1200" b="1" kern="800" spc="300" baseline="0" dirty="0">
                <a:solidFill>
                  <a:schemeClr val="bg1"/>
                </a:solidFill>
                <a:latin typeface="Morningstar 1" panose="020B0406020202040204" pitchFamily="34" charset="0"/>
                <a:cs typeface="Calibri"/>
              </a:rPr>
              <a:t> STATE </a:t>
            </a:r>
            <a:r>
              <a:rPr lang="en-US" sz="1200" b="1" kern="800" spc="300" dirty="0">
                <a:solidFill>
                  <a:schemeClr val="bg1"/>
                </a:solidFill>
                <a:latin typeface="Morningstar 1" panose="020B0406020202040204" pitchFamily="34" charset="0"/>
                <a:cs typeface="Calibri"/>
              </a:rPr>
              <a:t>BANK</a:t>
            </a:r>
            <a:r>
              <a:rPr lang="en-US" sz="1200" b="1" kern="800" spc="300" baseline="0" dirty="0">
                <a:solidFill>
                  <a:schemeClr val="bg1"/>
                </a:solidFill>
                <a:latin typeface="Morningstar 1" panose="020B0406020202040204" pitchFamily="34" charset="0"/>
                <a:cs typeface="Calibri"/>
              </a:rPr>
              <a:t> </a:t>
            </a:r>
            <a:r>
              <a:rPr lang="en-US" sz="1200" b="1" kern="800" spc="300" dirty="0">
                <a:solidFill>
                  <a:schemeClr val="bg1"/>
                </a:solidFill>
                <a:latin typeface="Morningstar 1" panose="020B0406020202040204" pitchFamily="34" charset="0"/>
                <a:cs typeface="Calibri"/>
              </a:rPr>
              <a:t>| BTC CAPITAL MANAGEMENT</a:t>
            </a:r>
          </a:p>
        </p:txBody>
      </p:sp>
    </p:spTree>
    <p:extLst>
      <p:ext uri="{BB962C8B-B14F-4D97-AF65-F5344CB8AC3E}">
        <p14:creationId xmlns:p14="http://schemas.microsoft.com/office/powerpoint/2010/main" val="250388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lvl1pPr>
              <a:defRPr/>
            </a:lvl1pPr>
          </a:lstStyle>
          <a:p>
            <a:fld id="{F1B71069-7452-460A-A1CA-ECAD070DC568}" type="slidenum">
              <a:rPr lang="en-US" altLang="en-US"/>
              <a:pPr/>
              <a:t>‹#›</a:t>
            </a:fld>
            <a:endParaRPr lang="en-US" altLang="en-US"/>
          </a:p>
        </p:txBody>
      </p:sp>
      <p:sp>
        <p:nvSpPr>
          <p:cNvPr id="7" name="Slide Number Placeholder 3">
            <a:extLst>
              <a:ext uri="{FF2B5EF4-FFF2-40B4-BE49-F238E27FC236}">
                <a16:creationId xmlns:a16="http://schemas.microsoft.com/office/drawing/2014/main" id="{3C3D0B7D-FF0E-4768-BA74-1DC4579E3CC3}"/>
              </a:ext>
            </a:extLst>
          </p:cNvPr>
          <p:cNvSpPr txBox="1">
            <a:spLocks/>
          </p:cNvSpPr>
          <p:nvPr userDrawn="1"/>
        </p:nvSpPr>
        <p:spPr>
          <a:xfrm>
            <a:off x="6999516" y="6508752"/>
            <a:ext cx="2133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44939F-96B6-47B2-BB47-1B377378396D}" type="slidenum">
              <a:rPr lang="en-US" altLang="en-US" sz="900" smtClean="0">
                <a:solidFill>
                  <a:schemeClr val="bg1"/>
                </a:solidFill>
              </a:rPr>
              <a:pPr/>
              <a:t>‹#›</a:t>
            </a:fld>
            <a:endParaRPr lang="en-US" altLang="en-US" sz="900" dirty="0">
              <a:solidFill>
                <a:schemeClr val="bg1"/>
              </a:solidFill>
            </a:endParaRPr>
          </a:p>
        </p:txBody>
      </p:sp>
    </p:spTree>
    <p:extLst>
      <p:ext uri="{BB962C8B-B14F-4D97-AF65-F5344CB8AC3E}">
        <p14:creationId xmlns:p14="http://schemas.microsoft.com/office/powerpoint/2010/main" val="4257899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6453964"/>
            <a:ext cx="9144000" cy="439110"/>
          </a:xfrm>
          <a:prstGeom prst="rect">
            <a:avLst/>
          </a:prstGeom>
          <a:solidFill>
            <a:srgbClr val="075D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4814" y="6536353"/>
            <a:ext cx="8994371" cy="276999"/>
          </a:xfrm>
          <a:prstGeom prst="rect">
            <a:avLst/>
          </a:prstGeom>
          <a:noFill/>
        </p:spPr>
        <p:txBody>
          <a:bodyPr wrap="square" rtlCol="0">
            <a:spAutoFit/>
          </a:bodyPr>
          <a:lstStyle/>
          <a:p>
            <a:pPr algn="ctr"/>
            <a:r>
              <a:rPr lang="en-US" sz="1200" b="1" kern="800" spc="300" baseline="0" dirty="0">
                <a:solidFill>
                  <a:schemeClr val="bg1"/>
                </a:solidFill>
                <a:cs typeface="Calibri"/>
              </a:rPr>
              <a:t>SOUTHERN BANK </a:t>
            </a:r>
            <a:r>
              <a:rPr lang="en-US" sz="1200" b="1" kern="800" spc="300" dirty="0">
                <a:solidFill>
                  <a:schemeClr val="bg1"/>
                </a:solidFill>
                <a:cs typeface="Calibri"/>
              </a:rPr>
              <a:t>| BTC CAPITAL MANAGEMENT</a:t>
            </a:r>
          </a:p>
        </p:txBody>
      </p:sp>
      <p:sp>
        <p:nvSpPr>
          <p:cNvPr id="6" name="TextBox 5">
            <a:extLst>
              <a:ext uri="{FF2B5EF4-FFF2-40B4-BE49-F238E27FC236}">
                <a16:creationId xmlns:a16="http://schemas.microsoft.com/office/drawing/2014/main" id="{7A114706-6E69-4F8E-BD5E-99F2EEDD9E63}"/>
              </a:ext>
            </a:extLst>
          </p:cNvPr>
          <p:cNvSpPr txBox="1"/>
          <p:nvPr userDrawn="1"/>
        </p:nvSpPr>
        <p:spPr>
          <a:xfrm>
            <a:off x="8279995" y="6518128"/>
            <a:ext cx="771525" cy="307777"/>
          </a:xfrm>
          <a:prstGeom prst="rect">
            <a:avLst/>
          </a:prstGeom>
          <a:noFill/>
        </p:spPr>
        <p:txBody>
          <a:bodyPr wrap="square" rtlCol="0">
            <a:spAutoFit/>
          </a:bodyPr>
          <a:lstStyle/>
          <a:p>
            <a:pPr algn="r"/>
            <a:fld id="{82F9E2F5-EF33-495A-B1EF-2DAB7200ABB1}" type="slidenum">
              <a:rPr lang="en-US" sz="1400" smtClean="0">
                <a:solidFill>
                  <a:prstClr val="white"/>
                </a:solidFill>
              </a:rPr>
              <a:pPr algn="r"/>
              <a:t>‹#›</a:t>
            </a:fld>
            <a:endParaRPr lang="en-US" dirty="0">
              <a:solidFill>
                <a:prstClr val="white"/>
              </a:solidFill>
            </a:endParaRPr>
          </a:p>
        </p:txBody>
      </p:sp>
      <p:pic>
        <p:nvPicPr>
          <p:cNvPr id="9" name="Picture 6" descr="BTC Capital Management Client Reviews | Clutch.co">
            <a:extLst>
              <a:ext uri="{FF2B5EF4-FFF2-40B4-BE49-F238E27FC236}">
                <a16:creationId xmlns:a16="http://schemas.microsoft.com/office/drawing/2014/main" id="{7BE21D22-5707-41B0-8B8F-5CFE1A319B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8997" y="220296"/>
            <a:ext cx="1649471" cy="37879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DAE8D3ED-68C4-499A-A344-200190BB932E}"/>
              </a:ext>
            </a:extLst>
          </p:cNvPr>
          <p:cNvCxnSpPr/>
          <p:nvPr userDrawn="1"/>
        </p:nvCxnSpPr>
        <p:spPr>
          <a:xfrm>
            <a:off x="1546167" y="220295"/>
            <a:ext cx="0" cy="378472"/>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descr="A black and white logo&#10;&#10;Description automatically generated">
            <a:extLst>
              <a:ext uri="{FF2B5EF4-FFF2-40B4-BE49-F238E27FC236}">
                <a16:creationId xmlns:a16="http://schemas.microsoft.com/office/drawing/2014/main" id="{68B7D386-4FDC-DD6F-9F44-8A805F120E66}"/>
              </a:ext>
            </a:extLst>
          </p:cNvPr>
          <p:cNvPicPr>
            <a:picLocks noChangeAspect="1"/>
          </p:cNvPicPr>
          <p:nvPr userDrawn="1"/>
        </p:nvPicPr>
        <p:blipFill>
          <a:blip r:embed="rId3"/>
          <a:stretch>
            <a:fillRect/>
          </a:stretch>
        </p:blipFill>
        <p:spPr>
          <a:xfrm>
            <a:off x="133005" y="220617"/>
            <a:ext cx="1316274" cy="439110"/>
          </a:xfrm>
          <a:prstGeom prst="rect">
            <a:avLst/>
          </a:prstGeom>
        </p:spPr>
      </p:pic>
    </p:spTree>
    <p:extLst>
      <p:ext uri="{BB962C8B-B14F-4D97-AF65-F5344CB8AC3E}">
        <p14:creationId xmlns:p14="http://schemas.microsoft.com/office/powerpoint/2010/main" val="3251630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883228" y="1440731"/>
            <a:ext cx="6270913"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32970" y="510817"/>
            <a:ext cx="8492821" cy="671222"/>
          </a:xfrm>
          <a:prstGeom prst="rect">
            <a:avLst/>
          </a:prstGeom>
        </p:spPr>
        <p:txBody>
          <a:bodyPr anchor="t">
            <a:normAutofit/>
          </a:bodyPr>
          <a:lstStyle>
            <a:lvl1pPr>
              <a:defRPr sz="3000" b="1">
                <a:solidFill>
                  <a:srgbClr val="14315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072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749CF0E4-E018-667B-68A3-16D5FC1F2D84}"/>
              </a:ext>
            </a:extLst>
          </p:cNvPr>
          <p:cNvSpPr>
            <a:spLocks noGrp="1"/>
          </p:cNvSpPr>
          <p:nvPr>
            <p:ph type="title"/>
          </p:nvPr>
        </p:nvSpPr>
        <p:spPr>
          <a:xfrm>
            <a:off x="651180" y="1240363"/>
            <a:ext cx="8492821" cy="503417"/>
          </a:xfrm>
          <a:prstGeom prst="rect">
            <a:avLst/>
          </a:prstGeom>
        </p:spPr>
        <p:txBody>
          <a:bodyPr>
            <a:normAutofit fontScale="90000"/>
          </a:bodyPr>
          <a:lstStyle/>
          <a:p>
            <a:endParaRPr lang="en-US" dirty="0">
              <a:solidFill>
                <a:srgbClr val="011E41"/>
              </a:solidFill>
              <a:latin typeface="Arial" panose="020B0604020202020204" pitchFamily="34" charset="0"/>
              <a:cs typeface="Arial" panose="020B0604020202020204" pitchFamily="34" charset="0"/>
            </a:endParaRPr>
          </a:p>
        </p:txBody>
      </p:sp>
      <p:sp>
        <p:nvSpPr>
          <p:cNvPr id="8" name="Content Placeholder 4">
            <a:extLst>
              <a:ext uri="{FF2B5EF4-FFF2-40B4-BE49-F238E27FC236}">
                <a16:creationId xmlns:a16="http://schemas.microsoft.com/office/drawing/2014/main" id="{4687A056-5418-0E9B-6134-B2144D39F622}"/>
              </a:ext>
            </a:extLst>
          </p:cNvPr>
          <p:cNvSpPr>
            <a:spLocks noGrp="1"/>
          </p:cNvSpPr>
          <p:nvPr>
            <p:ph idx="1"/>
          </p:nvPr>
        </p:nvSpPr>
        <p:spPr>
          <a:xfrm>
            <a:off x="1101438" y="1937798"/>
            <a:ext cx="6270913" cy="3263504"/>
          </a:xfrm>
          <a:prstGeom prst="rect">
            <a:avLst/>
          </a:prstGeom>
        </p:spPr>
        <p:txBody>
          <a:bodyPr/>
          <a:lstStyle/>
          <a:p>
            <a:endParaRPr lang="en-US" dirty="0"/>
          </a:p>
        </p:txBody>
      </p:sp>
    </p:spTree>
    <p:extLst>
      <p:ext uri="{BB962C8B-B14F-4D97-AF65-F5344CB8AC3E}">
        <p14:creationId xmlns:p14="http://schemas.microsoft.com/office/powerpoint/2010/main" val="134723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840001a9-6950-4d3d-8891-310b92528b0c" descr="A432643A-8A82-4B6F-B5E6-CA2516B584CD@Hom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95451"/>
          <a:stretch/>
        </p:blipFill>
        <p:spPr bwMode="auto">
          <a:xfrm>
            <a:off x="0" y="0"/>
            <a:ext cx="9153144" cy="31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840001a9-6950-4d3d-8891-310b92528b0c" descr="A432643A-8A82-4B6F-B5E6-CA2516B584CD@Hom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5151"/>
          <a:stretch/>
        </p:blipFill>
        <p:spPr bwMode="auto">
          <a:xfrm>
            <a:off x="0" y="1160060"/>
            <a:ext cx="9153144" cy="3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0" y="155985"/>
            <a:ext cx="832513" cy="11703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Logo_Clear Background -CapitalMgmt-logo.png"/>
          <p:cNvPicPr>
            <a:picLocks noChangeAspect="1"/>
          </p:cNvPicPr>
          <p:nvPr userDrawn="1"/>
        </p:nvPicPr>
        <p:blipFill>
          <a:blip r:embed="rId3"/>
          <a:stretch>
            <a:fillRect/>
          </a:stretch>
        </p:blipFill>
        <p:spPr>
          <a:xfrm>
            <a:off x="7732036" y="766104"/>
            <a:ext cx="1421108" cy="457200"/>
          </a:xfrm>
          <a:prstGeom prst="rect">
            <a:avLst/>
          </a:prstGeom>
          <a:noFill/>
        </p:spPr>
      </p:pic>
      <p:pic>
        <p:nvPicPr>
          <p:cNvPr id="14" name="Picture 13"/>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5"/>
              <a:srcRect t="73630" b="10191"/>
              <a:stretch>
                <a:fillRect/>
              </a:stretch>
            </p:blipFill>
          </mc:Choice>
          <mc:Fallback>
            <p:blipFill>
              <a:blip r:embed="rId6"/>
              <a:srcRect t="73630" b="10191"/>
              <a:stretch>
                <a:fillRect/>
              </a:stretch>
            </p:blipFill>
          </mc:Fallback>
        </mc:AlternateContent>
        <p:spPr>
          <a:xfrm>
            <a:off x="0" y="6654252"/>
            <a:ext cx="9144000" cy="230938"/>
          </a:xfrm>
          <a:prstGeom prst="rect">
            <a:avLst/>
          </a:prstGeom>
          <a:solidFill>
            <a:srgbClr val="0D265D"/>
          </a:solidFill>
        </p:spPr>
      </p:pic>
      <p:pic>
        <p:nvPicPr>
          <p:cNvPr id="19" name="Picture 1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0"/>
              <a:srcRect t="73630" b="10191"/>
              <a:stretch>
                <a:fillRect/>
              </a:stretch>
            </p:blipFill>
          </mc:Choice>
          <mc:Fallback>
            <p:blipFill>
              <a:blip r:embed="rId6"/>
              <a:srcRect t="73630" b="10191"/>
              <a:stretch>
                <a:fillRect/>
              </a:stretch>
            </p:blipFill>
          </mc:Fallback>
        </mc:AlternateContent>
        <p:spPr>
          <a:xfrm>
            <a:off x="0" y="6646006"/>
            <a:ext cx="9144000" cy="230938"/>
          </a:xfrm>
          <a:prstGeom prst="rect">
            <a:avLst/>
          </a:prstGeom>
          <a:solidFill>
            <a:srgbClr val="0D265D"/>
          </a:solidFill>
        </p:spPr>
      </p:pic>
      <p:pic>
        <p:nvPicPr>
          <p:cNvPr id="17" name="Picture 2" descr="Cherokee State Bank"/>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664213" y="311972"/>
            <a:ext cx="1536808" cy="457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1" y="6623998"/>
            <a:ext cx="9144000" cy="276999"/>
          </a:xfrm>
          <a:prstGeom prst="rect">
            <a:avLst/>
          </a:prstGeom>
          <a:solidFill>
            <a:srgbClr val="960A32"/>
          </a:solidFill>
        </p:spPr>
        <p:txBody>
          <a:bodyPr wrap="square" rtlCol="0">
            <a:spAutoFit/>
          </a:bodyPr>
          <a:lstStyle/>
          <a:p>
            <a:pPr algn="ctr"/>
            <a:r>
              <a:rPr lang="en-US" sz="1200" b="1" kern="800" spc="300" dirty="0">
                <a:solidFill>
                  <a:schemeClr val="bg1"/>
                </a:solidFill>
                <a:cs typeface="Calibri"/>
              </a:rPr>
              <a:t>CHEROKEE</a:t>
            </a:r>
            <a:r>
              <a:rPr lang="en-US" sz="1200" b="1" kern="800" spc="300" baseline="0" dirty="0">
                <a:solidFill>
                  <a:schemeClr val="bg1"/>
                </a:solidFill>
                <a:cs typeface="Calibri"/>
              </a:rPr>
              <a:t> STATE BANK </a:t>
            </a:r>
            <a:r>
              <a:rPr lang="en-US" sz="1200" b="1" kern="800" spc="300" dirty="0">
                <a:solidFill>
                  <a:schemeClr val="bg1"/>
                </a:solidFill>
                <a:cs typeface="Calibri"/>
              </a:rPr>
              <a:t>| BTC CAPITAL MANAGEMENT</a:t>
            </a:r>
          </a:p>
        </p:txBody>
      </p:sp>
      <p:sp>
        <p:nvSpPr>
          <p:cNvPr id="15" name="Slide Number Placeholder 3"/>
          <p:cNvSpPr txBox="1">
            <a:spLocks/>
          </p:cNvSpPr>
          <p:nvPr userDrawn="1"/>
        </p:nvSpPr>
        <p:spPr>
          <a:xfrm>
            <a:off x="6886575" y="662717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840001a9-6950-4d3d-8891-310b92528b0c" descr="A432643A-8A82-4B6F-B5E6-CA2516B584CD@Hom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90" t="2" b="95450"/>
          <a:stretch/>
        </p:blipFill>
        <p:spPr bwMode="auto">
          <a:xfrm>
            <a:off x="0" y="-1"/>
            <a:ext cx="9153144" cy="3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840001a9-6950-4d3d-8891-310b92528b0c" descr="A432643A-8A82-4B6F-B5E6-CA2516B584CD@Hom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818" t="95151"/>
          <a:stretch/>
        </p:blipFill>
        <p:spPr bwMode="auto">
          <a:xfrm>
            <a:off x="0" y="1160060"/>
            <a:ext cx="9153144" cy="36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rcRect t="73630" b="10191"/>
              <a:stretch>
                <a:fillRect/>
              </a:stretch>
            </p:blipFill>
          </mc:Choice>
          <mc:Fallback>
            <p:blipFill>
              <a:blip r:embed="rId4"/>
              <a:srcRect t="73630" b="10191"/>
              <a:stretch>
                <a:fillRect/>
              </a:stretch>
            </p:blipFill>
          </mc:Fallback>
        </mc:AlternateContent>
        <p:spPr>
          <a:xfrm>
            <a:off x="0" y="6654252"/>
            <a:ext cx="9144000" cy="230938"/>
          </a:xfrm>
          <a:prstGeom prst="rect">
            <a:avLst/>
          </a:prstGeom>
          <a:solidFill>
            <a:srgbClr val="0D265D"/>
          </a:solidFill>
        </p:spPr>
      </p:pic>
      <p:pic>
        <p:nvPicPr>
          <p:cNvPr id="10" name="Picture 9" descr="Logo_Clear Background -CapitalMgmt-logo.png"/>
          <p:cNvPicPr>
            <a:picLocks noChangeAspect="1"/>
          </p:cNvPicPr>
          <p:nvPr userDrawn="1"/>
        </p:nvPicPr>
        <p:blipFill>
          <a:blip r:embed="rId5"/>
          <a:stretch>
            <a:fillRect/>
          </a:stretch>
        </p:blipFill>
        <p:spPr>
          <a:xfrm>
            <a:off x="7025852" y="436911"/>
            <a:ext cx="1989551" cy="640080"/>
          </a:xfrm>
          <a:prstGeom prst="rect">
            <a:avLst/>
          </a:prstGeom>
          <a:noFill/>
        </p:spPr>
      </p:pic>
      <p:pic>
        <p:nvPicPr>
          <p:cNvPr id="12" name="Picture 11"/>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7"/>
              <a:srcRect t="73630" b="10191"/>
              <a:stretch>
                <a:fillRect/>
              </a:stretch>
            </p:blipFill>
          </mc:Choice>
          <mc:Fallback>
            <p:blipFill>
              <a:blip r:embed="rId4"/>
              <a:srcRect t="73630" b="10191"/>
              <a:stretch>
                <a:fillRect/>
              </a:stretch>
            </p:blipFill>
          </mc:Fallback>
        </mc:AlternateContent>
        <p:spPr>
          <a:xfrm>
            <a:off x="0" y="6654252"/>
            <a:ext cx="9144000" cy="230938"/>
          </a:xfrm>
          <a:prstGeom prst="rect">
            <a:avLst/>
          </a:prstGeom>
          <a:solidFill>
            <a:srgbClr val="0D265D"/>
          </a:solidFill>
        </p:spPr>
      </p:pic>
      <p:pic>
        <p:nvPicPr>
          <p:cNvPr id="13" name="Picture 12"/>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8"/>
              <a:srcRect t="73630" b="10191"/>
              <a:stretch>
                <a:fillRect/>
              </a:stretch>
            </p:blipFill>
          </mc:Choice>
          <mc:Fallback>
            <p:blipFill>
              <a:blip r:embed="rId4"/>
              <a:srcRect t="73630" b="10191"/>
              <a:stretch>
                <a:fillRect/>
              </a:stretch>
            </p:blipFill>
          </mc:Fallback>
        </mc:AlternateContent>
        <p:spPr>
          <a:xfrm>
            <a:off x="0" y="6646006"/>
            <a:ext cx="9144000" cy="230938"/>
          </a:xfrm>
          <a:prstGeom prst="rect">
            <a:avLst/>
          </a:prstGeom>
          <a:solidFill>
            <a:srgbClr val="0D265D"/>
          </a:solidFill>
        </p:spPr>
      </p:pic>
      <p:pic>
        <p:nvPicPr>
          <p:cNvPr id="16" name="Picture 2" descr="Cherokee State Bank"/>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1993" y="494721"/>
            <a:ext cx="1844170"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 y="6623998"/>
            <a:ext cx="9144000" cy="276999"/>
          </a:xfrm>
          <a:prstGeom prst="rect">
            <a:avLst/>
          </a:prstGeom>
          <a:solidFill>
            <a:srgbClr val="960A32"/>
          </a:solidFill>
        </p:spPr>
        <p:txBody>
          <a:bodyPr wrap="square" rtlCol="0">
            <a:spAutoFit/>
          </a:bodyPr>
          <a:lstStyle/>
          <a:p>
            <a:pPr algn="ctr"/>
            <a:r>
              <a:rPr lang="en-US" sz="1200" b="1" kern="800" spc="300" dirty="0">
                <a:solidFill>
                  <a:schemeClr val="bg1"/>
                </a:solidFill>
                <a:latin typeface="Morningstar 1" panose="020B0406020202040204" pitchFamily="34" charset="0"/>
                <a:cs typeface="Calibri"/>
              </a:rPr>
              <a:t>CHEROKEE</a:t>
            </a:r>
            <a:r>
              <a:rPr lang="en-US" sz="1200" b="1" kern="800" spc="300" baseline="0" dirty="0">
                <a:solidFill>
                  <a:schemeClr val="bg1"/>
                </a:solidFill>
                <a:latin typeface="Morningstar 1" panose="020B0406020202040204" pitchFamily="34" charset="0"/>
                <a:cs typeface="Calibri"/>
              </a:rPr>
              <a:t> STATE BANK </a:t>
            </a:r>
            <a:r>
              <a:rPr lang="en-US" sz="1200" b="1" kern="800" spc="300" dirty="0">
                <a:solidFill>
                  <a:schemeClr val="bg1"/>
                </a:solidFill>
                <a:latin typeface="Morningstar 1" panose="020B0406020202040204" pitchFamily="34" charset="0"/>
                <a:cs typeface="Calibri"/>
              </a:rPr>
              <a:t>| BTC CAPITAL MANAGEMENT</a:t>
            </a:r>
          </a:p>
        </p:txBody>
      </p:sp>
      <p:sp>
        <p:nvSpPr>
          <p:cNvPr id="14" name="Slide Number Placeholder 3"/>
          <p:cNvSpPr txBox="1">
            <a:spLocks/>
          </p:cNvSpPr>
          <p:nvPr userDrawn="1"/>
        </p:nvSpPr>
        <p:spPr>
          <a:xfrm>
            <a:off x="6886575" y="662717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8B39F-E6F9-F641-A821-EA280DA836C4}" type="datetimeFigureOut">
              <a:rPr lang="en-US" smtClean="0"/>
              <a:pPr/>
              <a:t>2/12/2026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CCA87-1BFD-BE44-816B-2A8BD57EFC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8B39F-E6F9-F641-A821-EA280DA836C4}"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CCA87-1BFD-BE44-816B-2A8BD57EFC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1" y="0"/>
            <a:ext cx="9144001" cy="459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0" y="6502400"/>
            <a:ext cx="9144000" cy="369332"/>
          </a:xfrm>
          <a:prstGeom prst="rect">
            <a:avLst/>
          </a:prstGeom>
          <a:solidFill>
            <a:srgbClr val="960A32"/>
          </a:solidFill>
        </p:spPr>
        <p:txBody>
          <a:bodyPr wrap="square" rtlCol="0">
            <a:spAutoFit/>
          </a:bodyPr>
          <a:lstStyle/>
          <a:p>
            <a:endParaRPr lang="en-US" dirty="0"/>
          </a:p>
        </p:txBody>
      </p:sp>
      <p:sp>
        <p:nvSpPr>
          <p:cNvPr id="10" name="Rectangle 9"/>
          <p:cNvSpPr/>
          <p:nvPr userDrawn="1"/>
        </p:nvSpPr>
        <p:spPr>
          <a:xfrm>
            <a:off x="-1" y="0"/>
            <a:ext cx="9144001" cy="4597400"/>
          </a:xfrm>
          <a:prstGeom prst="rect">
            <a:avLst/>
          </a:prstGeom>
          <a:solidFill>
            <a:srgbClr val="960A32"/>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Picture 8" descr="Logo_Clear Background -CapitalMgmt-logo.png"/>
          <p:cNvPicPr>
            <a:picLocks noChangeAspect="1"/>
          </p:cNvPicPr>
          <p:nvPr userDrawn="1"/>
        </p:nvPicPr>
        <p:blipFill>
          <a:blip r:embed="rId2"/>
          <a:srcRect/>
          <a:stretch>
            <a:fillRect/>
          </a:stretch>
        </p:blipFill>
        <p:spPr bwMode="auto">
          <a:xfrm>
            <a:off x="5155554" y="5029200"/>
            <a:ext cx="3691765" cy="1188720"/>
          </a:xfrm>
          <a:prstGeom prst="rect">
            <a:avLst/>
          </a:prstGeom>
          <a:noFill/>
          <a:ln w="9525">
            <a:noFill/>
            <a:miter lim="800000"/>
            <a:headEnd/>
            <a:tailEnd/>
          </a:ln>
        </p:spPr>
      </p:pic>
      <p:sp>
        <p:nvSpPr>
          <p:cNvPr id="12" name="Title 1"/>
          <p:cNvSpPr>
            <a:spLocks noGrp="1"/>
          </p:cNvSpPr>
          <p:nvPr>
            <p:ph type="ctrTitle"/>
          </p:nvPr>
        </p:nvSpPr>
        <p:spPr>
          <a:xfrm>
            <a:off x="685800" y="1343025"/>
            <a:ext cx="7772400" cy="1470025"/>
          </a:xfrm>
        </p:spPr>
        <p:txBody>
          <a:bodyPr/>
          <a:lstStyle>
            <a:lvl1pPr>
              <a:defRPr>
                <a:solidFill>
                  <a:schemeClr val="bg1"/>
                </a:solidFill>
              </a:defRPr>
            </a:lvl1pPr>
          </a:lstStyle>
          <a:p>
            <a:r>
              <a:rPr lang="en-US" dirty="0"/>
              <a:t>Click to edit Master title style</a:t>
            </a:r>
          </a:p>
        </p:txBody>
      </p:sp>
      <p:sp>
        <p:nvSpPr>
          <p:cNvPr id="13" name="Subtitle 2"/>
          <p:cNvSpPr>
            <a:spLocks noGrp="1"/>
          </p:cNvSpPr>
          <p:nvPr>
            <p:ph type="subTitle" idx="1"/>
          </p:nvPr>
        </p:nvSpPr>
        <p:spPr>
          <a:xfrm>
            <a:off x="1371600" y="26035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 Box 2"/>
          <p:cNvSpPr txBox="1">
            <a:spLocks noChangeArrowheads="1"/>
          </p:cNvSpPr>
          <p:nvPr userDrawn="1"/>
        </p:nvSpPr>
        <p:spPr bwMode="auto">
          <a:xfrm rot="20255459">
            <a:off x="3472667" y="5398252"/>
            <a:ext cx="2810938" cy="311150"/>
          </a:xfrm>
          <a:prstGeom prst="rect">
            <a:avLst/>
          </a:prstGeom>
          <a:noFill/>
          <a:ln w="9525">
            <a:noFill/>
            <a:miter lim="800000"/>
            <a:headEnd/>
            <a:tailEnd/>
          </a:ln>
        </p:spPr>
        <p:txBody>
          <a:bodyPr rot="0" vert="horz" wrap="square" lIns="91440" tIns="45720" rIns="91440" bIns="45720" anchor="t" anchorCtr="0">
            <a:noAutofit/>
          </a:bodyPr>
          <a:lstStyle/>
          <a:p>
            <a:pPr marL="0" marR="241300">
              <a:lnSpc>
                <a:spcPct val="115000"/>
              </a:lnSpc>
              <a:spcBef>
                <a:spcPts val="0"/>
              </a:spcBef>
              <a:spcAft>
                <a:spcPts val="1000"/>
              </a:spcAft>
            </a:pPr>
            <a:r>
              <a:rPr lang="en-US" sz="1400" b="1" dirty="0">
                <a:solidFill>
                  <a:schemeClr val="tx1"/>
                </a:solidFill>
                <a:effectLst/>
                <a:latin typeface="Segoe Script"/>
                <a:ea typeface="Times New Roman"/>
                <a:cs typeface="Times New Roman"/>
              </a:rPr>
              <a:t>Partnered with</a:t>
            </a:r>
            <a:endParaRPr lang="en-US" sz="1100" dirty="0">
              <a:solidFill>
                <a:schemeClr val="tx1"/>
              </a:solidFill>
              <a:effectLst/>
              <a:latin typeface="Calibri"/>
              <a:ea typeface="Times New Roman"/>
              <a:cs typeface="Times New Roman"/>
            </a:endParaRPr>
          </a:p>
        </p:txBody>
      </p:sp>
      <p:pic>
        <p:nvPicPr>
          <p:cNvPr id="14" name="Picture 2" descr="Cherokee State Ban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3980" y="5156546"/>
            <a:ext cx="338098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737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5"/>
              <a:srcRect t="73630" b="10191"/>
              <a:stretch>
                <a:fillRect/>
              </a:stretch>
            </p:blipFill>
          </mc:Choice>
          <mc:Fallback>
            <p:blipFill>
              <a:blip r:embed="rId6"/>
              <a:srcRect t="73630" b="10191"/>
              <a:stretch>
                <a:fillRect/>
              </a:stretch>
            </p:blipFill>
          </mc:Fallback>
        </mc:AlternateContent>
        <p:spPr>
          <a:xfrm>
            <a:off x="-21266" y="6654252"/>
            <a:ext cx="9144000" cy="230938"/>
          </a:xfrm>
          <a:prstGeom prst="rect">
            <a:avLst/>
          </a:prstGeom>
          <a:solidFill>
            <a:srgbClr val="0D265D"/>
          </a:solidFill>
        </p:spPr>
      </p:pic>
      <p:sp>
        <p:nvSpPr>
          <p:cNvPr id="7" name="Slide Number Placeholder 3"/>
          <p:cNvSpPr txBox="1">
            <a:spLocks/>
          </p:cNvSpPr>
          <p:nvPr userDrawn="1"/>
        </p:nvSpPr>
        <p:spPr>
          <a:xfrm>
            <a:off x="6865309" y="662717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840001a9-6950-4d3d-8891-310b92528b0c" descr="A432643A-8A82-4B6F-B5E6-CA2516B584CD@Home"/>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b="98862"/>
          <a:stretch/>
        </p:blipFill>
        <p:spPr bwMode="auto">
          <a:xfrm>
            <a:off x="0" y="0"/>
            <a:ext cx="9153144" cy="7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go_Clear Background -CapitalMgmt-logo.png"/>
          <p:cNvPicPr>
            <a:picLocks noChangeAspect="1"/>
          </p:cNvPicPr>
          <p:nvPr userDrawn="1"/>
        </p:nvPicPr>
        <p:blipFill>
          <a:blip r:embed="rId8"/>
          <a:stretch>
            <a:fillRect/>
          </a:stretch>
        </p:blipFill>
        <p:spPr>
          <a:xfrm>
            <a:off x="7657605" y="164011"/>
            <a:ext cx="1421108" cy="457200"/>
          </a:xfrm>
          <a:prstGeom prst="rect">
            <a:avLst/>
          </a:prstGeom>
          <a:noFill/>
        </p:spPr>
      </p:pic>
      <p:sp>
        <p:nvSpPr>
          <p:cNvPr id="8" name="Slide Number Placeholder 3"/>
          <p:cNvSpPr txBox="1">
            <a:spLocks/>
          </p:cNvSpPr>
          <p:nvPr userDrawn="1"/>
        </p:nvSpPr>
        <p:spPr>
          <a:xfrm>
            <a:off x="6989134" y="664748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Picture 9"/>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9"/>
              <a:srcRect t="73630" b="10191"/>
              <a:stretch>
                <a:fillRect/>
              </a:stretch>
            </p:blipFill>
          </mc:Choice>
          <mc:Fallback>
            <p:blipFill>
              <a:blip r:embed="rId6"/>
              <a:srcRect t="73630" b="10191"/>
              <a:stretch>
                <a:fillRect/>
              </a:stretch>
            </p:blipFill>
          </mc:Fallback>
        </mc:AlternateContent>
        <p:spPr>
          <a:xfrm>
            <a:off x="-7095" y="6636524"/>
            <a:ext cx="9144000" cy="230938"/>
          </a:xfrm>
          <a:prstGeom prst="rect">
            <a:avLst/>
          </a:prstGeom>
          <a:solidFill>
            <a:srgbClr val="0D265D"/>
          </a:solidFill>
        </p:spPr>
      </p:pic>
      <p:sp>
        <p:nvSpPr>
          <p:cNvPr id="14" name="Slide Number Placeholder 3"/>
          <p:cNvSpPr txBox="1">
            <a:spLocks/>
          </p:cNvSpPr>
          <p:nvPr userDrawn="1"/>
        </p:nvSpPr>
        <p:spPr>
          <a:xfrm>
            <a:off x="6879480" y="6609445"/>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Slide Number Placeholder 3"/>
          <p:cNvSpPr txBox="1">
            <a:spLocks/>
          </p:cNvSpPr>
          <p:nvPr userDrawn="1"/>
        </p:nvSpPr>
        <p:spPr>
          <a:xfrm>
            <a:off x="7003305" y="6629755"/>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12" name="Picture 2" descr="Cherokee State Bank"/>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1993" y="159997"/>
            <a:ext cx="1536808"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 y="6623998"/>
            <a:ext cx="9144000" cy="276999"/>
          </a:xfrm>
          <a:prstGeom prst="rect">
            <a:avLst/>
          </a:prstGeom>
          <a:solidFill>
            <a:srgbClr val="960A32"/>
          </a:solidFill>
        </p:spPr>
        <p:txBody>
          <a:bodyPr wrap="square" rtlCol="0">
            <a:spAutoFit/>
          </a:bodyPr>
          <a:lstStyle/>
          <a:p>
            <a:pPr algn="ctr"/>
            <a:r>
              <a:rPr lang="en-US" sz="1200" b="1" kern="800" spc="300" dirty="0">
                <a:solidFill>
                  <a:schemeClr val="bg1"/>
                </a:solidFill>
                <a:latin typeface="Morningstar 1" panose="020B0406020202040204" pitchFamily="34" charset="0"/>
                <a:cs typeface="Calibri"/>
              </a:rPr>
              <a:t>CHEROKEE</a:t>
            </a:r>
            <a:r>
              <a:rPr lang="en-US" sz="1200" b="1" kern="800" spc="300" baseline="0" dirty="0">
                <a:solidFill>
                  <a:schemeClr val="bg1"/>
                </a:solidFill>
                <a:latin typeface="Morningstar 1" panose="020B0406020202040204" pitchFamily="34" charset="0"/>
                <a:cs typeface="Calibri"/>
              </a:rPr>
              <a:t> STATE BANK </a:t>
            </a:r>
            <a:r>
              <a:rPr lang="en-US" sz="1200" b="1" kern="800" spc="300" dirty="0">
                <a:solidFill>
                  <a:schemeClr val="bg1"/>
                </a:solidFill>
                <a:latin typeface="Morningstar 1" panose="020B0406020202040204" pitchFamily="34" charset="0"/>
                <a:cs typeface="Calibri"/>
              </a:rPr>
              <a:t>| BTC CAPITAL MANAGEMENT</a:t>
            </a:r>
          </a:p>
        </p:txBody>
      </p:sp>
      <p:sp>
        <p:nvSpPr>
          <p:cNvPr id="18" name="Slide Number Placeholder 3"/>
          <p:cNvSpPr txBox="1">
            <a:spLocks/>
          </p:cNvSpPr>
          <p:nvPr userDrawn="1"/>
        </p:nvSpPr>
        <p:spPr>
          <a:xfrm>
            <a:off x="7010400" y="664748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0877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Rectangle 7"/>
          <p:cNvSpPr/>
          <p:nvPr userDrawn="1"/>
        </p:nvSpPr>
        <p:spPr>
          <a:xfrm>
            <a:off x="-1" y="0"/>
            <a:ext cx="9144001" cy="459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0" y="6502400"/>
            <a:ext cx="9144000" cy="369332"/>
          </a:xfrm>
          <a:prstGeom prst="rect">
            <a:avLst/>
          </a:prstGeom>
          <a:solidFill>
            <a:schemeClr val="tx1"/>
          </a:solidFill>
        </p:spPr>
        <p:txBody>
          <a:bodyPr wrap="square" rtlCol="0">
            <a:spAutoFit/>
          </a:bodyPr>
          <a:lstStyle/>
          <a:p>
            <a:endParaRPr lang="en-US" dirty="0"/>
          </a:p>
        </p:txBody>
      </p:sp>
      <p:sp>
        <p:nvSpPr>
          <p:cNvPr id="10" name="Rectangle 9"/>
          <p:cNvSpPr/>
          <p:nvPr userDrawn="1"/>
        </p:nvSpPr>
        <p:spPr>
          <a:xfrm>
            <a:off x="-1" y="0"/>
            <a:ext cx="9144001" cy="4597400"/>
          </a:xfrm>
          <a:prstGeom prst="rect">
            <a:avLst/>
          </a:prstGeom>
          <a:solidFill>
            <a:srgbClr val="960A32"/>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Picture 8" descr="Logo_Clear Background -CapitalMgmt-logo.png"/>
          <p:cNvPicPr>
            <a:picLocks noChangeAspect="1"/>
          </p:cNvPicPr>
          <p:nvPr userDrawn="1"/>
        </p:nvPicPr>
        <p:blipFill>
          <a:blip r:embed="rId2"/>
          <a:srcRect/>
          <a:stretch>
            <a:fillRect/>
          </a:stretch>
        </p:blipFill>
        <p:spPr bwMode="auto">
          <a:xfrm>
            <a:off x="5155554" y="5029200"/>
            <a:ext cx="3691765" cy="1188720"/>
          </a:xfrm>
          <a:prstGeom prst="rect">
            <a:avLst/>
          </a:prstGeom>
          <a:noFill/>
          <a:ln w="9525">
            <a:noFill/>
            <a:miter lim="800000"/>
            <a:headEnd/>
            <a:tailEnd/>
          </a:ln>
        </p:spPr>
      </p:pic>
      <p:sp>
        <p:nvSpPr>
          <p:cNvPr id="12" name="Title 1"/>
          <p:cNvSpPr>
            <a:spLocks noGrp="1"/>
          </p:cNvSpPr>
          <p:nvPr>
            <p:ph type="ctrTitle"/>
          </p:nvPr>
        </p:nvSpPr>
        <p:spPr>
          <a:xfrm>
            <a:off x="685800" y="1343025"/>
            <a:ext cx="7772400" cy="1470025"/>
          </a:xfrm>
        </p:spPr>
        <p:txBody>
          <a:bodyPr/>
          <a:lstStyle>
            <a:lvl1pPr>
              <a:defRPr>
                <a:solidFill>
                  <a:schemeClr val="bg1"/>
                </a:solidFill>
              </a:defRPr>
            </a:lvl1pPr>
          </a:lstStyle>
          <a:p>
            <a:r>
              <a:rPr lang="en-US" dirty="0"/>
              <a:t>Click to edit Master title style</a:t>
            </a:r>
          </a:p>
        </p:txBody>
      </p:sp>
      <p:sp>
        <p:nvSpPr>
          <p:cNvPr id="13" name="Subtitle 2"/>
          <p:cNvSpPr>
            <a:spLocks noGrp="1"/>
          </p:cNvSpPr>
          <p:nvPr>
            <p:ph type="subTitle" idx="1"/>
          </p:nvPr>
        </p:nvSpPr>
        <p:spPr>
          <a:xfrm>
            <a:off x="1371600" y="26035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 Box 2"/>
          <p:cNvSpPr txBox="1">
            <a:spLocks noChangeArrowheads="1"/>
          </p:cNvSpPr>
          <p:nvPr userDrawn="1"/>
        </p:nvSpPr>
        <p:spPr bwMode="auto">
          <a:xfrm rot="20255459">
            <a:off x="3472667" y="5635008"/>
            <a:ext cx="2810938" cy="311150"/>
          </a:xfrm>
          <a:prstGeom prst="rect">
            <a:avLst/>
          </a:prstGeom>
          <a:noFill/>
          <a:ln w="9525">
            <a:noFill/>
            <a:miter lim="800000"/>
            <a:headEnd/>
            <a:tailEnd/>
          </a:ln>
        </p:spPr>
        <p:txBody>
          <a:bodyPr rot="0" vert="horz" wrap="square" lIns="91440" tIns="45720" rIns="91440" bIns="45720" anchor="t" anchorCtr="0">
            <a:noAutofit/>
          </a:bodyPr>
          <a:lstStyle/>
          <a:p>
            <a:pPr marL="0" marR="241300">
              <a:lnSpc>
                <a:spcPct val="115000"/>
              </a:lnSpc>
              <a:spcBef>
                <a:spcPts val="0"/>
              </a:spcBef>
              <a:spcAft>
                <a:spcPts val="1000"/>
              </a:spcAft>
            </a:pPr>
            <a:r>
              <a:rPr lang="en-US" sz="1400" b="1" dirty="0">
                <a:solidFill>
                  <a:schemeClr val="tx1"/>
                </a:solidFill>
                <a:effectLst/>
                <a:latin typeface="Segoe Script"/>
                <a:ea typeface="Times New Roman"/>
                <a:cs typeface="Times New Roman"/>
              </a:rPr>
              <a:t>Partnered with</a:t>
            </a:r>
            <a:endParaRPr lang="en-US" sz="1100" dirty="0">
              <a:solidFill>
                <a:schemeClr val="tx1"/>
              </a:solidFill>
              <a:effectLst/>
              <a:latin typeface="Calibri"/>
              <a:ea typeface="Times New Roman"/>
              <a:cs typeface="Times New Roman"/>
            </a:endParaRPr>
          </a:p>
        </p:txBody>
      </p:sp>
    </p:spTree>
    <p:extLst>
      <p:ext uri="{BB962C8B-B14F-4D97-AF65-F5344CB8AC3E}">
        <p14:creationId xmlns:p14="http://schemas.microsoft.com/office/powerpoint/2010/main" val="296747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5"/>
              <a:srcRect t="73630" b="10191"/>
              <a:stretch>
                <a:fillRect/>
              </a:stretch>
            </p:blipFill>
          </mc:Choice>
          <mc:Fallback>
            <p:blipFill>
              <a:blip r:embed="rId6"/>
              <a:srcRect t="73630" b="10191"/>
              <a:stretch>
                <a:fillRect/>
              </a:stretch>
            </p:blipFill>
          </mc:Fallback>
        </mc:AlternateContent>
        <p:spPr>
          <a:xfrm>
            <a:off x="-21266" y="6654252"/>
            <a:ext cx="9144000" cy="230938"/>
          </a:xfrm>
          <a:prstGeom prst="rect">
            <a:avLst/>
          </a:prstGeom>
          <a:solidFill>
            <a:srgbClr val="0D265D"/>
          </a:solidFill>
        </p:spPr>
      </p:pic>
      <p:sp>
        <p:nvSpPr>
          <p:cNvPr id="7" name="Slide Number Placeholder 3"/>
          <p:cNvSpPr txBox="1">
            <a:spLocks/>
          </p:cNvSpPr>
          <p:nvPr userDrawn="1"/>
        </p:nvSpPr>
        <p:spPr>
          <a:xfrm>
            <a:off x="6865309" y="662717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840001a9-6950-4d3d-8891-310b92528b0c" descr="A432643A-8A82-4B6F-B5E6-CA2516B584CD@Home"/>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b="98862"/>
          <a:stretch/>
        </p:blipFill>
        <p:spPr bwMode="auto">
          <a:xfrm>
            <a:off x="0" y="0"/>
            <a:ext cx="9153144" cy="7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userDrawn="1"/>
        </p:nvSpPr>
        <p:spPr>
          <a:xfrm>
            <a:off x="6989134" y="664748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Picture 9"/>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9"/>
              <a:srcRect t="73630" b="10191"/>
              <a:stretch>
                <a:fillRect/>
              </a:stretch>
            </p:blipFill>
          </mc:Choice>
          <mc:Fallback>
            <p:blipFill>
              <a:blip r:embed="rId6"/>
              <a:srcRect t="73630" b="10191"/>
              <a:stretch>
                <a:fillRect/>
              </a:stretch>
            </p:blipFill>
          </mc:Fallback>
        </mc:AlternateContent>
        <p:spPr>
          <a:xfrm>
            <a:off x="-7095" y="6636524"/>
            <a:ext cx="9144000" cy="230938"/>
          </a:xfrm>
          <a:prstGeom prst="rect">
            <a:avLst/>
          </a:prstGeom>
          <a:solidFill>
            <a:srgbClr val="0D265D"/>
          </a:solidFill>
        </p:spPr>
      </p:pic>
      <p:sp>
        <p:nvSpPr>
          <p:cNvPr id="14" name="Slide Number Placeholder 3"/>
          <p:cNvSpPr txBox="1">
            <a:spLocks/>
          </p:cNvSpPr>
          <p:nvPr userDrawn="1"/>
        </p:nvSpPr>
        <p:spPr>
          <a:xfrm>
            <a:off x="6879480" y="6609445"/>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Slide Number Placeholder 3"/>
          <p:cNvSpPr txBox="1">
            <a:spLocks/>
          </p:cNvSpPr>
          <p:nvPr userDrawn="1"/>
        </p:nvSpPr>
        <p:spPr>
          <a:xfrm>
            <a:off x="7003305" y="6629755"/>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12" name="840001a9-6950-4d3d-8891-310b92528b0c" descr="A432643A-8A82-4B6F-B5E6-CA2516B584CD@Home"/>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9990" t="2" b="95450"/>
          <a:stretch/>
        </p:blipFill>
        <p:spPr bwMode="auto">
          <a:xfrm>
            <a:off x="0" y="-1"/>
            <a:ext cx="9153144" cy="3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840001a9-6950-4d3d-8891-310b92528b0c" descr="A432643A-8A82-4B6F-B5E6-CA2516B584CD@Home"/>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9818" t="95151"/>
          <a:stretch/>
        </p:blipFill>
        <p:spPr bwMode="auto">
          <a:xfrm>
            <a:off x="0" y="1160060"/>
            <a:ext cx="9153144" cy="36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userDrawn="1"/>
        </p:nvSpPr>
        <p:spPr>
          <a:xfrm>
            <a:off x="6845693" y="294167"/>
            <a:ext cx="2286000" cy="954107"/>
          </a:xfrm>
          <a:prstGeom prst="rect">
            <a:avLst/>
          </a:prstGeom>
          <a:noFill/>
        </p:spPr>
        <p:txBody>
          <a:bodyPr wrap="square" rtlCol="0">
            <a:spAutoFit/>
          </a:bodyPr>
          <a:lstStyle/>
          <a:p>
            <a:r>
              <a:rPr lang="en-US" sz="1400" dirty="0"/>
              <a:t>Taking Trust &amp; Investment Management Services to a </a:t>
            </a:r>
          </a:p>
          <a:p>
            <a:pPr algn="ctr"/>
            <a:r>
              <a:rPr lang="en-US" sz="2800" dirty="0"/>
              <a:t>Higher Level</a:t>
            </a:r>
          </a:p>
        </p:txBody>
      </p:sp>
      <p:sp>
        <p:nvSpPr>
          <p:cNvPr id="19" name="TextBox 18"/>
          <p:cNvSpPr txBox="1"/>
          <p:nvPr userDrawn="1"/>
        </p:nvSpPr>
        <p:spPr>
          <a:xfrm>
            <a:off x="1" y="6623998"/>
            <a:ext cx="9144000" cy="276999"/>
          </a:xfrm>
          <a:prstGeom prst="rect">
            <a:avLst/>
          </a:prstGeom>
          <a:solidFill>
            <a:srgbClr val="960A32"/>
          </a:solidFill>
        </p:spPr>
        <p:txBody>
          <a:bodyPr wrap="square" rtlCol="0">
            <a:spAutoFit/>
          </a:bodyPr>
          <a:lstStyle/>
          <a:p>
            <a:pPr algn="ctr"/>
            <a:r>
              <a:rPr lang="en-US" sz="1200" b="1" kern="800" spc="300" dirty="0">
                <a:solidFill>
                  <a:schemeClr val="bg1"/>
                </a:solidFill>
                <a:latin typeface="Morningstar 1" panose="020B0406020202040204" pitchFamily="34" charset="0"/>
                <a:cs typeface="Calibri"/>
              </a:rPr>
              <a:t>CHEROKEE</a:t>
            </a:r>
            <a:r>
              <a:rPr lang="en-US" sz="1200" b="1" kern="800" spc="300" baseline="0" dirty="0">
                <a:solidFill>
                  <a:schemeClr val="bg1"/>
                </a:solidFill>
                <a:latin typeface="Morningstar 1" panose="020B0406020202040204" pitchFamily="34" charset="0"/>
                <a:cs typeface="Calibri"/>
              </a:rPr>
              <a:t> STATE BANK </a:t>
            </a:r>
            <a:r>
              <a:rPr lang="en-US" sz="1200" b="1" kern="800" spc="300" dirty="0">
                <a:solidFill>
                  <a:schemeClr val="bg1"/>
                </a:solidFill>
                <a:latin typeface="Morningstar 1" panose="020B0406020202040204" pitchFamily="34" charset="0"/>
                <a:cs typeface="Calibri"/>
              </a:rPr>
              <a:t>| BTC CAPITAL MANAGEMENT</a:t>
            </a:r>
          </a:p>
        </p:txBody>
      </p:sp>
      <p:pic>
        <p:nvPicPr>
          <p:cNvPr id="20" name="Picture 19" descr="Logo_Clear Background -CapitalMgmt-logo.png"/>
          <p:cNvPicPr>
            <a:picLocks noChangeAspect="1"/>
          </p:cNvPicPr>
          <p:nvPr userDrawn="1"/>
        </p:nvPicPr>
        <p:blipFill>
          <a:blip r:embed="rId10"/>
          <a:stretch>
            <a:fillRect/>
          </a:stretch>
        </p:blipFill>
        <p:spPr>
          <a:xfrm>
            <a:off x="1250228" y="729481"/>
            <a:ext cx="1421108" cy="457200"/>
          </a:xfrm>
          <a:prstGeom prst="rect">
            <a:avLst/>
          </a:prstGeom>
          <a:noFill/>
        </p:spPr>
      </p:pic>
      <p:pic>
        <p:nvPicPr>
          <p:cNvPr id="21" name="Picture 2" descr="Cherokee State Bank"/>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1993" y="306949"/>
            <a:ext cx="1536808"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p:cNvSpPr txBox="1">
            <a:spLocks/>
          </p:cNvSpPr>
          <p:nvPr userDrawn="1"/>
        </p:nvSpPr>
        <p:spPr>
          <a:xfrm>
            <a:off x="6886575" y="6627173"/>
            <a:ext cx="2133600" cy="2444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C77FE-139D-445D-9B80-F5521E3B1C80}"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73070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8B39F-E6F9-F641-A821-EA280DA836C4}" type="datetimeFigureOut">
              <a:rPr lang="en-US" smtClean="0"/>
              <a:pPr/>
              <a:t>2/12/2026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CCA87-1BFD-BE44-816B-2A8BD57EFC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66" r:id="rId6"/>
    <p:sldLayoutId id="2147483668" r:id="rId7"/>
    <p:sldLayoutId id="2147483669" r:id="rId8"/>
    <p:sldLayoutId id="2147483671" r:id="rId9"/>
    <p:sldLayoutId id="2147483678" r:id="rId10"/>
    <p:sldLayoutId id="2147483679" r:id="rId11"/>
    <p:sldLayoutId id="2147483680" r:id="rId12"/>
    <p:sldLayoutId id="2147483681" r:id="rId13"/>
    <p:sldLayoutId id="214748368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CE11-70AE-B0B5-B47B-B24DD46CFBE8}"/>
              </a:ext>
            </a:extLst>
          </p:cNvPr>
          <p:cNvSpPr>
            <a:spLocks noGrp="1"/>
          </p:cNvSpPr>
          <p:nvPr>
            <p:ph type="ctrTitle"/>
          </p:nvPr>
        </p:nvSpPr>
        <p:spPr>
          <a:xfrm>
            <a:off x="685800" y="1270597"/>
            <a:ext cx="7772400" cy="1470025"/>
          </a:xfrm>
        </p:spPr>
        <p:txBody>
          <a:bodyPr/>
          <a:lstStyle/>
          <a:p>
            <a:r>
              <a:rPr lang="en-US" dirty="0"/>
              <a:t>Five in Five</a:t>
            </a:r>
          </a:p>
        </p:txBody>
      </p:sp>
      <p:sp>
        <p:nvSpPr>
          <p:cNvPr id="3" name="Subtitle 2">
            <a:extLst>
              <a:ext uri="{FF2B5EF4-FFF2-40B4-BE49-F238E27FC236}">
                <a16:creationId xmlns:a16="http://schemas.microsoft.com/office/drawing/2014/main" id="{3EB8D836-3955-D863-5E9D-0CF53E8BDACD}"/>
              </a:ext>
            </a:extLst>
          </p:cNvPr>
          <p:cNvSpPr>
            <a:spLocks noGrp="1"/>
          </p:cNvSpPr>
          <p:nvPr>
            <p:ph type="subTitle" idx="1"/>
          </p:nvPr>
        </p:nvSpPr>
        <p:spPr>
          <a:xfrm>
            <a:off x="1371600" y="2740622"/>
            <a:ext cx="6400800" cy="1752600"/>
          </a:xfrm>
        </p:spPr>
        <p:txBody>
          <a:bodyPr/>
          <a:lstStyle/>
          <a:p>
            <a:r>
              <a:rPr lang="en-US" dirty="0"/>
              <a:t>February 2026</a:t>
            </a:r>
          </a:p>
        </p:txBody>
      </p:sp>
    </p:spTree>
    <p:extLst>
      <p:ext uri="{BB962C8B-B14F-4D97-AF65-F5344CB8AC3E}">
        <p14:creationId xmlns:p14="http://schemas.microsoft.com/office/powerpoint/2010/main" val="344073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F4977E5-1700-901D-F206-E69703B90885}"/>
              </a:ext>
            </a:extLst>
          </p:cNvPr>
          <p:cNvSpPr txBox="1">
            <a:spLocks/>
          </p:cNvSpPr>
          <p:nvPr/>
        </p:nvSpPr>
        <p:spPr>
          <a:xfrm>
            <a:off x="437468" y="196623"/>
            <a:ext cx="8436444" cy="50341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Softer Labor Markets = </a:t>
            </a:r>
          </a:p>
          <a:p>
            <a:r>
              <a:rPr lang="en-US" sz="2400" dirty="0"/>
              <a:t>Lower Wage Pressures (Inflation)</a:t>
            </a:r>
          </a:p>
        </p:txBody>
      </p:sp>
      <p:sp>
        <p:nvSpPr>
          <p:cNvPr id="3" name="Content Placeholder 4">
            <a:extLst>
              <a:ext uri="{FF2B5EF4-FFF2-40B4-BE49-F238E27FC236}">
                <a16:creationId xmlns:a16="http://schemas.microsoft.com/office/drawing/2014/main" id="{6B681E94-C81D-C5BA-E30E-A761708F396A}"/>
              </a:ext>
            </a:extLst>
          </p:cNvPr>
          <p:cNvSpPr txBox="1">
            <a:spLocks/>
          </p:cNvSpPr>
          <p:nvPr/>
        </p:nvSpPr>
        <p:spPr>
          <a:xfrm>
            <a:off x="538006" y="5161053"/>
            <a:ext cx="8235368" cy="6763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indent="-214313">
              <a:spcBef>
                <a:spcPts val="0"/>
              </a:spcBef>
            </a:pPr>
            <a:r>
              <a:rPr lang="en-US" sz="1200"/>
              <a:t>Nonfarm Payroll (NFP) figures serve to measure monthly job creation and overall economic health.</a:t>
            </a:r>
          </a:p>
          <a:p>
            <a:pPr marL="214313" indent="-214313">
              <a:spcBef>
                <a:spcPts val="0"/>
              </a:spcBef>
            </a:pPr>
            <a:r>
              <a:rPr lang="en-US" sz="1200"/>
              <a:t>Slowing job creation appears to have finally stabilized, but increased job cuts risk further decline.</a:t>
            </a:r>
          </a:p>
          <a:p>
            <a:pPr marL="214308" indent="-214308">
              <a:lnSpc>
                <a:spcPct val="107000"/>
              </a:lnSpc>
              <a:spcBef>
                <a:spcPts val="0"/>
              </a:spcBef>
            </a:pPr>
            <a:r>
              <a:rPr lang="en-US" sz="1200"/>
              <a:t>Steep decline in December job openings adds evidence of softening labor demand.</a:t>
            </a:r>
          </a:p>
          <a:p>
            <a:pPr marL="214308" indent="-214308">
              <a:lnSpc>
                <a:spcPct val="107000"/>
              </a:lnSpc>
              <a:spcBef>
                <a:spcPts val="0"/>
              </a:spcBef>
            </a:pPr>
            <a:r>
              <a:rPr lang="en-US" sz="1200"/>
              <a:t>Latest data signals to Fed that wage pressures not a likely source of inflation ahead.</a:t>
            </a:r>
          </a:p>
          <a:p>
            <a:pPr marL="214308" indent="-214308">
              <a:lnSpc>
                <a:spcPct val="107000"/>
              </a:lnSpc>
              <a:spcBef>
                <a:spcPts val="0"/>
              </a:spcBef>
            </a:pPr>
            <a:r>
              <a:rPr lang="en-US" sz="1200"/>
              <a:t>Nonfarm payrolls for 2026 are expected to stay below 80,000 per month, almost stall speed.</a:t>
            </a:r>
            <a:endParaRPr lang="en-US" sz="1200" dirty="0"/>
          </a:p>
        </p:txBody>
      </p:sp>
      <p:sp>
        <p:nvSpPr>
          <p:cNvPr id="4" name="TextBox 3">
            <a:extLst>
              <a:ext uri="{FF2B5EF4-FFF2-40B4-BE49-F238E27FC236}">
                <a16:creationId xmlns:a16="http://schemas.microsoft.com/office/drawing/2014/main" id="{A42ECA05-8EF4-F3E1-210D-DD767139BD22}"/>
              </a:ext>
            </a:extLst>
          </p:cNvPr>
          <p:cNvSpPr txBox="1"/>
          <p:nvPr/>
        </p:nvSpPr>
        <p:spPr>
          <a:xfrm>
            <a:off x="6192349" y="4878145"/>
            <a:ext cx="2195020" cy="215444"/>
          </a:xfrm>
          <a:prstGeom prst="rect">
            <a:avLst/>
          </a:prstGeom>
          <a:noFill/>
        </p:spPr>
        <p:txBody>
          <a:bodyPr wrap="square">
            <a:spAutoFit/>
          </a:bodyPr>
          <a:lstStyle/>
          <a:p>
            <a:pPr algn="ctr"/>
            <a:r>
              <a:rPr lang="en-US" sz="800" i="1" dirty="0"/>
              <a:t>Source: Bureau of Labor Statistics</a:t>
            </a:r>
          </a:p>
        </p:txBody>
      </p:sp>
      <p:pic>
        <p:nvPicPr>
          <p:cNvPr id="5" name="Picture 4">
            <a:extLst>
              <a:ext uri="{FF2B5EF4-FFF2-40B4-BE49-F238E27FC236}">
                <a16:creationId xmlns:a16="http://schemas.microsoft.com/office/drawing/2014/main" id="{BFCFAEB7-F7C9-D7B3-F26A-ACB06A415B8E}"/>
              </a:ext>
            </a:extLst>
          </p:cNvPr>
          <p:cNvPicPr>
            <a:picLocks noChangeAspect="1"/>
          </p:cNvPicPr>
          <p:nvPr/>
        </p:nvPicPr>
        <p:blipFill>
          <a:blip r:embed="rId2"/>
          <a:stretch>
            <a:fillRect/>
          </a:stretch>
        </p:blipFill>
        <p:spPr>
          <a:xfrm>
            <a:off x="1063301" y="1280933"/>
            <a:ext cx="6873881" cy="3597212"/>
          </a:xfrm>
          <a:prstGeom prst="rect">
            <a:avLst/>
          </a:prstGeom>
        </p:spPr>
      </p:pic>
    </p:spTree>
    <p:extLst>
      <p:ext uri="{BB962C8B-B14F-4D97-AF65-F5344CB8AC3E}">
        <p14:creationId xmlns:p14="http://schemas.microsoft.com/office/powerpoint/2010/main" val="270636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E8BF03-2DEC-DF07-B622-9C814EFAA9D7}"/>
              </a:ext>
            </a:extLst>
          </p:cNvPr>
          <p:cNvSpPr txBox="1">
            <a:spLocks/>
          </p:cNvSpPr>
          <p:nvPr/>
        </p:nvSpPr>
        <p:spPr>
          <a:xfrm>
            <a:off x="424265" y="256214"/>
            <a:ext cx="8295465" cy="50341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Manufacturing Data Improves</a:t>
            </a:r>
          </a:p>
        </p:txBody>
      </p:sp>
      <p:sp>
        <p:nvSpPr>
          <p:cNvPr id="4" name="Content Placeholder 2">
            <a:extLst>
              <a:ext uri="{FF2B5EF4-FFF2-40B4-BE49-F238E27FC236}">
                <a16:creationId xmlns:a16="http://schemas.microsoft.com/office/drawing/2014/main" id="{A5370F24-3927-B1C6-4402-B882AD53EDD6}"/>
              </a:ext>
            </a:extLst>
          </p:cNvPr>
          <p:cNvSpPr txBox="1">
            <a:spLocks/>
          </p:cNvSpPr>
          <p:nvPr/>
        </p:nvSpPr>
        <p:spPr>
          <a:xfrm>
            <a:off x="712891" y="5260915"/>
            <a:ext cx="7718214" cy="6899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indent="-214313"/>
            <a:r>
              <a:rPr lang="en-US" sz="1200"/>
              <a:t>ISM Manufacturing New Orders Index hits three-year high.</a:t>
            </a:r>
          </a:p>
          <a:p>
            <a:pPr marL="214308" indent="-214308">
              <a:lnSpc>
                <a:spcPct val="107000"/>
              </a:lnSpc>
              <a:spcBef>
                <a:spcPts val="0"/>
              </a:spcBef>
            </a:pPr>
            <a:r>
              <a:rPr lang="en-US" sz="1200"/>
              <a:t>This index is part of Conference Board Leading Economic Index, which is showing improvement.</a:t>
            </a:r>
          </a:p>
          <a:p>
            <a:pPr marL="214308" indent="-214308">
              <a:lnSpc>
                <a:spcPct val="107000"/>
              </a:lnSpc>
              <a:spcBef>
                <a:spcPts val="0"/>
              </a:spcBef>
            </a:pPr>
            <a:r>
              <a:rPr lang="en-US" sz="1200"/>
              <a:t>Offers a counterbalance to weak employment data.</a:t>
            </a:r>
          </a:p>
          <a:p>
            <a:pPr marL="214308" indent="-214308">
              <a:lnSpc>
                <a:spcPct val="107000"/>
              </a:lnSpc>
              <a:spcBef>
                <a:spcPts val="0"/>
              </a:spcBef>
            </a:pPr>
            <a:r>
              <a:rPr lang="en-US" sz="1200"/>
              <a:t>Several cyclical equity indices were already in well established uptrends prior to the data release.</a:t>
            </a:r>
          </a:p>
          <a:p>
            <a:pPr marL="214308" indent="-214308">
              <a:lnSpc>
                <a:spcPct val="107000"/>
              </a:lnSpc>
              <a:spcBef>
                <a:spcPts val="0"/>
              </a:spcBef>
            </a:pPr>
            <a:r>
              <a:rPr lang="en-US" sz="1200"/>
              <a:t>Might hint at calendar 2026 GDP coming in better than relatively low consensus expectations.</a:t>
            </a:r>
            <a:endParaRPr lang="en-US" sz="1200" dirty="0"/>
          </a:p>
        </p:txBody>
      </p:sp>
      <p:sp>
        <p:nvSpPr>
          <p:cNvPr id="5" name="TextBox 4">
            <a:extLst>
              <a:ext uri="{FF2B5EF4-FFF2-40B4-BE49-F238E27FC236}">
                <a16:creationId xmlns:a16="http://schemas.microsoft.com/office/drawing/2014/main" id="{D15A9DC7-B9CB-0B21-E5C3-1C4FFAACEBF9}"/>
              </a:ext>
            </a:extLst>
          </p:cNvPr>
          <p:cNvSpPr txBox="1"/>
          <p:nvPr/>
        </p:nvSpPr>
        <p:spPr>
          <a:xfrm>
            <a:off x="6503575" y="4943470"/>
            <a:ext cx="2195020" cy="215444"/>
          </a:xfrm>
          <a:prstGeom prst="rect">
            <a:avLst/>
          </a:prstGeom>
          <a:noFill/>
        </p:spPr>
        <p:txBody>
          <a:bodyPr wrap="square">
            <a:spAutoFit/>
          </a:bodyPr>
          <a:lstStyle/>
          <a:p>
            <a:pPr algn="ctr"/>
            <a:r>
              <a:rPr lang="en-US" sz="800" i="1" dirty="0"/>
              <a:t>Source: Bloomberg</a:t>
            </a:r>
          </a:p>
        </p:txBody>
      </p:sp>
      <p:graphicFrame>
        <p:nvGraphicFramePr>
          <p:cNvPr id="6" name="Chart 5">
            <a:extLst>
              <a:ext uri="{FF2B5EF4-FFF2-40B4-BE49-F238E27FC236}">
                <a16:creationId xmlns:a16="http://schemas.microsoft.com/office/drawing/2014/main" id="{E054421D-D97B-BCDD-26B7-02D4469329A5}"/>
              </a:ext>
            </a:extLst>
          </p:cNvPr>
          <p:cNvGraphicFramePr>
            <a:graphicFrameLocks/>
          </p:cNvGraphicFramePr>
          <p:nvPr>
            <p:extLst>
              <p:ext uri="{D42A27DB-BD31-4B8C-83A1-F6EECF244321}">
                <p14:modId xmlns:p14="http://schemas.microsoft.com/office/powerpoint/2010/main" val="1732900312"/>
              </p:ext>
            </p:extLst>
          </p:nvPr>
        </p:nvGraphicFramePr>
        <p:xfrm>
          <a:off x="1108553" y="1408494"/>
          <a:ext cx="6926890" cy="35349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375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CD02F1-286C-82C3-9461-BF92688C7A26}"/>
              </a:ext>
            </a:extLst>
          </p:cNvPr>
          <p:cNvSpPr txBox="1"/>
          <p:nvPr/>
        </p:nvSpPr>
        <p:spPr>
          <a:xfrm>
            <a:off x="6931462" y="3929524"/>
            <a:ext cx="1260000" cy="261610"/>
          </a:xfrm>
          <a:prstGeom prst="rect">
            <a:avLst/>
          </a:prstGeom>
          <a:noFill/>
        </p:spPr>
        <p:txBody>
          <a:bodyPr wrap="square" rtlCol="0">
            <a:spAutoFit/>
          </a:bodyPr>
          <a:lstStyle/>
          <a:p>
            <a:r>
              <a:rPr lang="en-US" sz="1100" dirty="0">
                <a:solidFill>
                  <a:schemeClr val="bg1"/>
                </a:solidFill>
              </a:rPr>
              <a:t>Manufacturing</a:t>
            </a:r>
          </a:p>
        </p:txBody>
      </p:sp>
      <p:sp>
        <p:nvSpPr>
          <p:cNvPr id="3" name="Title 1">
            <a:extLst>
              <a:ext uri="{FF2B5EF4-FFF2-40B4-BE49-F238E27FC236}">
                <a16:creationId xmlns:a16="http://schemas.microsoft.com/office/drawing/2014/main" id="{D0A5C9C0-FCCA-92CD-94BF-E545F6A5506D}"/>
              </a:ext>
            </a:extLst>
          </p:cNvPr>
          <p:cNvSpPr txBox="1">
            <a:spLocks/>
          </p:cNvSpPr>
          <p:nvPr/>
        </p:nvSpPr>
        <p:spPr>
          <a:xfrm>
            <a:off x="464236" y="266189"/>
            <a:ext cx="8215525" cy="50341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Corporate Bonds</a:t>
            </a:r>
          </a:p>
        </p:txBody>
      </p:sp>
      <p:sp>
        <p:nvSpPr>
          <p:cNvPr id="5" name="Content Placeholder 2">
            <a:extLst>
              <a:ext uri="{FF2B5EF4-FFF2-40B4-BE49-F238E27FC236}">
                <a16:creationId xmlns:a16="http://schemas.microsoft.com/office/drawing/2014/main" id="{D29B01A9-A4D0-0511-6FBB-61F48684D26F}"/>
              </a:ext>
            </a:extLst>
          </p:cNvPr>
          <p:cNvSpPr txBox="1">
            <a:spLocks/>
          </p:cNvSpPr>
          <p:nvPr/>
        </p:nvSpPr>
        <p:spPr>
          <a:xfrm>
            <a:off x="832928" y="5075543"/>
            <a:ext cx="7478140" cy="111612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indent="-214313"/>
            <a:r>
              <a:rPr lang="en-US" sz="1200" dirty="0"/>
              <a:t>Corporate bond spreads remain near lows despite some industry headwinds.</a:t>
            </a:r>
          </a:p>
          <a:p>
            <a:pPr marL="214308" indent="-214308">
              <a:lnSpc>
                <a:spcPct val="107000"/>
              </a:lnSpc>
              <a:spcBef>
                <a:spcPts val="0"/>
              </a:spcBef>
            </a:pPr>
            <a:r>
              <a:rPr lang="en-US" sz="1200" dirty="0"/>
              <a:t>Technology spreads have widened out in recent months given large capex requirements.</a:t>
            </a:r>
          </a:p>
          <a:p>
            <a:pPr marL="214308" indent="-214308">
              <a:lnSpc>
                <a:spcPct val="107000"/>
              </a:lnSpc>
              <a:spcBef>
                <a:spcPts val="0"/>
              </a:spcBef>
            </a:pPr>
            <a:r>
              <a:rPr lang="en-US" sz="1200" dirty="0"/>
              <a:t>Pipelines show the best momentum in the absence of a strong oil price market.</a:t>
            </a:r>
          </a:p>
          <a:p>
            <a:pPr marL="214308" indent="-214308">
              <a:lnSpc>
                <a:spcPct val="107000"/>
              </a:lnSpc>
              <a:spcBef>
                <a:spcPts val="0"/>
              </a:spcBef>
            </a:pPr>
            <a:r>
              <a:rPr lang="en-US" sz="1200" dirty="0"/>
              <a:t>Several single-names and industries’ spreads widened on AI headlines.</a:t>
            </a:r>
          </a:p>
          <a:p>
            <a:pPr marL="214308" indent="-214308">
              <a:lnSpc>
                <a:spcPct val="107000"/>
              </a:lnSpc>
              <a:spcBef>
                <a:spcPts val="0"/>
              </a:spcBef>
            </a:pPr>
            <a:r>
              <a:rPr lang="en-US" sz="1200" dirty="0"/>
              <a:t>Industries that are AI-resistant may become a bigger source of investor capital.</a:t>
            </a:r>
          </a:p>
          <a:p>
            <a:pPr marL="214308" indent="-214308">
              <a:lnSpc>
                <a:spcPct val="107000"/>
              </a:lnSpc>
              <a:spcBef>
                <a:spcPts val="0"/>
              </a:spcBef>
            </a:pPr>
            <a:endParaRPr lang="en-US" sz="1200" dirty="0"/>
          </a:p>
          <a:p>
            <a:pPr marL="214308" indent="-214308">
              <a:lnSpc>
                <a:spcPct val="107000"/>
              </a:lnSpc>
              <a:spcBef>
                <a:spcPts val="0"/>
              </a:spcBef>
            </a:pPr>
            <a:endParaRPr lang="en-US" sz="1200" dirty="0"/>
          </a:p>
        </p:txBody>
      </p:sp>
      <p:sp>
        <p:nvSpPr>
          <p:cNvPr id="7" name="TextBox 6">
            <a:extLst>
              <a:ext uri="{FF2B5EF4-FFF2-40B4-BE49-F238E27FC236}">
                <a16:creationId xmlns:a16="http://schemas.microsoft.com/office/drawing/2014/main" id="{0234FA40-69FE-C77D-679F-2FECE33F079E}"/>
              </a:ext>
            </a:extLst>
          </p:cNvPr>
          <p:cNvSpPr txBox="1"/>
          <p:nvPr/>
        </p:nvSpPr>
        <p:spPr>
          <a:xfrm>
            <a:off x="6504755" y="4771865"/>
            <a:ext cx="2186128" cy="215444"/>
          </a:xfrm>
          <a:prstGeom prst="rect">
            <a:avLst/>
          </a:prstGeom>
          <a:noFill/>
        </p:spPr>
        <p:txBody>
          <a:bodyPr wrap="square">
            <a:spAutoFit/>
          </a:bodyPr>
          <a:lstStyle/>
          <a:p>
            <a:pPr algn="ctr"/>
            <a:r>
              <a:rPr lang="en-US" sz="800" i="1" dirty="0"/>
              <a:t>Source: Bloomberg</a:t>
            </a:r>
          </a:p>
        </p:txBody>
      </p:sp>
      <p:sp>
        <p:nvSpPr>
          <p:cNvPr id="8" name="TextBox 7">
            <a:extLst>
              <a:ext uri="{FF2B5EF4-FFF2-40B4-BE49-F238E27FC236}">
                <a16:creationId xmlns:a16="http://schemas.microsoft.com/office/drawing/2014/main" id="{A14FECE1-F372-128B-3AF2-327505DC2768}"/>
              </a:ext>
            </a:extLst>
          </p:cNvPr>
          <p:cNvSpPr txBox="1"/>
          <p:nvPr/>
        </p:nvSpPr>
        <p:spPr>
          <a:xfrm>
            <a:off x="5501866" y="3616265"/>
            <a:ext cx="1002889" cy="246221"/>
          </a:xfrm>
          <a:prstGeom prst="rect">
            <a:avLst/>
          </a:prstGeom>
          <a:noFill/>
        </p:spPr>
        <p:txBody>
          <a:bodyPr wrap="square" rtlCol="0">
            <a:spAutoFit/>
          </a:bodyPr>
          <a:lstStyle/>
          <a:p>
            <a:r>
              <a:rPr lang="en-US" sz="1000" dirty="0">
                <a:solidFill>
                  <a:schemeClr val="bg1"/>
                </a:solidFill>
              </a:rPr>
              <a:t>Dollar Tree</a:t>
            </a:r>
          </a:p>
        </p:txBody>
      </p:sp>
      <p:graphicFrame>
        <p:nvGraphicFramePr>
          <p:cNvPr id="9" name="Chart 8">
            <a:extLst>
              <a:ext uri="{FF2B5EF4-FFF2-40B4-BE49-F238E27FC236}">
                <a16:creationId xmlns:a16="http://schemas.microsoft.com/office/drawing/2014/main" id="{E6A320A2-B1FE-523E-A024-FA7D9BBA1E7D}"/>
              </a:ext>
            </a:extLst>
          </p:cNvPr>
          <p:cNvGraphicFramePr>
            <a:graphicFrameLocks/>
          </p:cNvGraphicFramePr>
          <p:nvPr>
            <p:extLst>
              <p:ext uri="{D42A27DB-BD31-4B8C-83A1-F6EECF244321}">
                <p14:modId xmlns:p14="http://schemas.microsoft.com/office/powerpoint/2010/main" val="2654907119"/>
              </p:ext>
            </p:extLst>
          </p:nvPr>
        </p:nvGraphicFramePr>
        <p:xfrm>
          <a:off x="1179155" y="972011"/>
          <a:ext cx="7012307" cy="37118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07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01A9-AD94-6B4D-3E0B-A069D9942A0B}"/>
              </a:ext>
            </a:extLst>
          </p:cNvPr>
          <p:cNvSpPr txBox="1">
            <a:spLocks/>
          </p:cNvSpPr>
          <p:nvPr/>
        </p:nvSpPr>
        <p:spPr>
          <a:xfrm>
            <a:off x="211014" y="155903"/>
            <a:ext cx="8825717" cy="50341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t>Relative Cumulative Performance of the Magnificent </a:t>
            </a:r>
          </a:p>
          <a:p>
            <a:r>
              <a:rPr lang="en-US" sz="2000" dirty="0"/>
              <a:t>7 to the Eurozone “GRANOLAS”</a:t>
            </a:r>
          </a:p>
        </p:txBody>
      </p:sp>
      <p:sp>
        <p:nvSpPr>
          <p:cNvPr id="3" name="Content Placeholder 2">
            <a:extLst>
              <a:ext uri="{FF2B5EF4-FFF2-40B4-BE49-F238E27FC236}">
                <a16:creationId xmlns:a16="http://schemas.microsoft.com/office/drawing/2014/main" id="{A1039D53-D636-F536-E510-7835FC9C36A5}"/>
              </a:ext>
            </a:extLst>
          </p:cNvPr>
          <p:cNvSpPr txBox="1">
            <a:spLocks/>
          </p:cNvSpPr>
          <p:nvPr/>
        </p:nvSpPr>
        <p:spPr>
          <a:xfrm>
            <a:off x="304747" y="4309455"/>
            <a:ext cx="8545804" cy="10751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indent="-214313">
              <a:spcBef>
                <a:spcPts val="0"/>
              </a:spcBef>
            </a:pPr>
            <a:r>
              <a:rPr lang="en-US" sz="1200" dirty="0"/>
              <a:t>Each chart presents the cumulative return of the Magnificent 7 (MAG 7) versus that of the GRANOLAS. Each series is a basket of equally-weighted tickers of the companies comprising each series.</a:t>
            </a:r>
          </a:p>
          <a:p>
            <a:pPr marL="214308" indent="-214308">
              <a:lnSpc>
                <a:spcPct val="107000"/>
              </a:lnSpc>
              <a:spcBef>
                <a:spcPts val="0"/>
              </a:spcBef>
            </a:pPr>
            <a:r>
              <a:rPr lang="en-US" sz="1200" dirty="0"/>
              <a:t>The MAG 7 is constructed of the following companies: Alphabet (both share classes), Amazon, Apple, META, Microsoft, NVIDIA and Tesla. Note this series is concentrated within the following sectors: Communication Services, Consumer Discretionary and Information Technology.</a:t>
            </a:r>
          </a:p>
          <a:p>
            <a:pPr marL="214308" indent="-214308">
              <a:lnSpc>
                <a:spcPct val="107000"/>
              </a:lnSpc>
              <a:spcBef>
                <a:spcPts val="0"/>
              </a:spcBef>
            </a:pPr>
            <a:r>
              <a:rPr lang="en-US" sz="1200" dirty="0"/>
              <a:t>GRANOLAS is comprised of the ordinary shares of the following European companies: ASML, AstraZeneca, GSK, L’Oreal, LVMH, Nestle, Novartis, Novo Nordisk, Roshe and Sanofi. Note this series is concentrated within the following sectors: Consumer Discretionary, Consumer Staples, Healthcare and Information Technology. </a:t>
            </a:r>
          </a:p>
          <a:p>
            <a:pPr marL="214308" indent="-214308">
              <a:lnSpc>
                <a:spcPct val="107000"/>
              </a:lnSpc>
              <a:spcBef>
                <a:spcPts val="0"/>
              </a:spcBef>
            </a:pPr>
            <a:r>
              <a:rPr lang="en-US" sz="1200" dirty="0"/>
              <a:t>MAG 7 has outperformed since 2021 (left-hand chart), driven by factors such as growth, size and momentum. </a:t>
            </a:r>
          </a:p>
          <a:p>
            <a:pPr marL="214308" indent="-214308">
              <a:lnSpc>
                <a:spcPct val="107000"/>
              </a:lnSpc>
              <a:spcBef>
                <a:spcPts val="0"/>
              </a:spcBef>
            </a:pPr>
            <a:r>
              <a:rPr lang="en-US" sz="1200" dirty="0"/>
              <a:t>Given relative valuation coupled with the waning momentum trade, GRANOLAS has outperformed the MAG 7 since 12/31/2024 (right-hand chart).</a:t>
            </a:r>
          </a:p>
        </p:txBody>
      </p:sp>
      <p:sp>
        <p:nvSpPr>
          <p:cNvPr id="4" name="TextBox 3">
            <a:extLst>
              <a:ext uri="{FF2B5EF4-FFF2-40B4-BE49-F238E27FC236}">
                <a16:creationId xmlns:a16="http://schemas.microsoft.com/office/drawing/2014/main" id="{BA464C28-98AA-F679-FF51-700EE41DABC5}"/>
              </a:ext>
            </a:extLst>
          </p:cNvPr>
          <p:cNvSpPr txBox="1"/>
          <p:nvPr/>
        </p:nvSpPr>
        <p:spPr>
          <a:xfrm>
            <a:off x="482808" y="4516799"/>
            <a:ext cx="348744" cy="193175"/>
          </a:xfrm>
          <a:prstGeom prst="rect">
            <a:avLst/>
          </a:prstGeom>
          <a:noFill/>
        </p:spPr>
        <p:txBody>
          <a:bodyPr wrap="square" rtlCol="0">
            <a:spAutoFit/>
          </a:bodyPr>
          <a:lstStyle/>
          <a:p>
            <a:pPr marL="214308" indent="-214308">
              <a:buFont typeface="Arial" panose="020B0604020202020204" pitchFamily="34" charset="0"/>
              <a:buChar char="•"/>
            </a:pPr>
            <a:endParaRPr lang="en-US" sz="1350" dirty="0"/>
          </a:p>
        </p:txBody>
      </p:sp>
      <p:cxnSp>
        <p:nvCxnSpPr>
          <p:cNvPr id="5" name="Straight Arrow Connector 4">
            <a:extLst>
              <a:ext uri="{FF2B5EF4-FFF2-40B4-BE49-F238E27FC236}">
                <a16:creationId xmlns:a16="http://schemas.microsoft.com/office/drawing/2014/main" id="{9E5B4CE1-B106-89F8-6AC8-CBC764D0F9A2}"/>
              </a:ext>
            </a:extLst>
          </p:cNvPr>
          <p:cNvCxnSpPr>
            <a:cxnSpLocks/>
          </p:cNvCxnSpPr>
          <p:nvPr/>
        </p:nvCxnSpPr>
        <p:spPr>
          <a:xfrm flipH="1" flipV="1">
            <a:off x="304747" y="4042299"/>
            <a:ext cx="16358" cy="589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205FAF2-7FD0-0B98-D5BA-CFCCB401468D}"/>
              </a:ext>
            </a:extLst>
          </p:cNvPr>
          <p:cNvGrpSpPr/>
          <p:nvPr/>
        </p:nvGrpSpPr>
        <p:grpSpPr>
          <a:xfrm>
            <a:off x="127106" y="1014700"/>
            <a:ext cx="9016894" cy="3278124"/>
            <a:chOff x="75435" y="337016"/>
            <a:chExt cx="12022525" cy="4370832"/>
          </a:xfrm>
        </p:grpSpPr>
        <p:pic>
          <p:nvPicPr>
            <p:cNvPr id="7" name="Picture 6">
              <a:extLst>
                <a:ext uri="{FF2B5EF4-FFF2-40B4-BE49-F238E27FC236}">
                  <a16:creationId xmlns:a16="http://schemas.microsoft.com/office/drawing/2014/main" id="{7131CE4C-A40F-4A32-0159-AAAEECA8BB4F}"/>
                </a:ext>
              </a:extLst>
            </p:cNvPr>
            <p:cNvPicPr>
              <a:picLocks noChangeAspect="1"/>
            </p:cNvPicPr>
            <p:nvPr/>
          </p:nvPicPr>
          <p:blipFill>
            <a:blip r:embed="rId2"/>
            <a:stretch>
              <a:fillRect/>
            </a:stretch>
          </p:blipFill>
          <p:spPr>
            <a:xfrm>
              <a:off x="75435" y="341563"/>
              <a:ext cx="6020565" cy="4366285"/>
            </a:xfrm>
            <a:prstGeom prst="rect">
              <a:avLst/>
            </a:prstGeom>
          </p:spPr>
        </p:pic>
        <p:pic>
          <p:nvPicPr>
            <p:cNvPr id="9" name="Picture 8">
              <a:extLst>
                <a:ext uri="{FF2B5EF4-FFF2-40B4-BE49-F238E27FC236}">
                  <a16:creationId xmlns:a16="http://schemas.microsoft.com/office/drawing/2014/main" id="{288C4B56-1700-A6F4-6B2C-D109EC57C616}"/>
                </a:ext>
              </a:extLst>
            </p:cNvPr>
            <p:cNvPicPr>
              <a:picLocks noChangeAspect="1"/>
            </p:cNvPicPr>
            <p:nvPr/>
          </p:nvPicPr>
          <p:blipFill>
            <a:blip r:embed="rId3"/>
            <a:stretch>
              <a:fillRect/>
            </a:stretch>
          </p:blipFill>
          <p:spPr>
            <a:xfrm>
              <a:off x="6071124" y="337016"/>
              <a:ext cx="6026836" cy="4370832"/>
            </a:xfrm>
            <a:prstGeom prst="rect">
              <a:avLst/>
            </a:prstGeom>
          </p:spPr>
        </p:pic>
      </p:grpSp>
    </p:spTree>
    <p:extLst>
      <p:ext uri="{BB962C8B-B14F-4D97-AF65-F5344CB8AC3E}">
        <p14:creationId xmlns:p14="http://schemas.microsoft.com/office/powerpoint/2010/main" val="142931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A5AB-2E5A-0079-79AD-31BD65D26104}"/>
              </a:ext>
            </a:extLst>
          </p:cNvPr>
          <p:cNvSpPr txBox="1">
            <a:spLocks/>
          </p:cNvSpPr>
          <p:nvPr/>
        </p:nvSpPr>
        <p:spPr>
          <a:xfrm>
            <a:off x="245047" y="214099"/>
            <a:ext cx="8653905" cy="50341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a:t>U.S. Large-Cap vs. Foreign Developed – </a:t>
            </a:r>
          </a:p>
          <a:p>
            <a:r>
              <a:rPr lang="en-US" sz="2200" dirty="0"/>
              <a:t>Relative Performance and Valuation</a:t>
            </a:r>
          </a:p>
        </p:txBody>
      </p:sp>
      <p:sp>
        <p:nvSpPr>
          <p:cNvPr id="3" name="Content Placeholder 2">
            <a:extLst>
              <a:ext uri="{FF2B5EF4-FFF2-40B4-BE49-F238E27FC236}">
                <a16:creationId xmlns:a16="http://schemas.microsoft.com/office/drawing/2014/main" id="{7CF3AD1A-D5DF-EFC3-CE98-53F001AB0E38}"/>
              </a:ext>
            </a:extLst>
          </p:cNvPr>
          <p:cNvSpPr txBox="1">
            <a:spLocks/>
          </p:cNvSpPr>
          <p:nvPr/>
        </p:nvSpPr>
        <p:spPr>
          <a:xfrm>
            <a:off x="245047" y="4272347"/>
            <a:ext cx="8741994" cy="10945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indent="-214313"/>
            <a:r>
              <a:rPr lang="en-US" sz="1200" dirty="0">
                <a:ea typeface="Calibri" panose="020F0502020204030204" pitchFamily="34" charset="0"/>
                <a:cs typeface="Arial" panose="020B0604020202020204" pitchFamily="34" charset="0"/>
              </a:rPr>
              <a:t>Since 2021, U.S. large-cap, as measured by the MSCI USA Index, handily outperformed foreign developed, as measured by the MSCI EAFE Index. Since September ‘25 foreign developed has outperformed U.S. large-caps.</a:t>
            </a:r>
            <a:endParaRPr lang="en-US" sz="1200" dirty="0"/>
          </a:p>
          <a:p>
            <a:pPr marL="214308" indent="-214308">
              <a:lnSpc>
                <a:spcPct val="107000"/>
              </a:lnSpc>
              <a:spcBef>
                <a:spcPts val="0"/>
              </a:spcBef>
            </a:pPr>
            <a:r>
              <a:rPr lang="en-US" sz="1200" dirty="0"/>
              <a:t>Valuation has been a concern regarding U.S. large-cap, which has been a headwind to relative performance. While analysts project year-over-year (YOY) earnings growth of 16.8% for U.S. large-cap for CY ‘26, investors have been wary of bidding share prices higher even in the face of attractive earnings growth projections.</a:t>
            </a:r>
          </a:p>
          <a:p>
            <a:pPr marL="214308" indent="-214308">
              <a:lnSpc>
                <a:spcPct val="107000"/>
              </a:lnSpc>
              <a:spcBef>
                <a:spcPts val="0"/>
              </a:spcBef>
            </a:pPr>
            <a:r>
              <a:rPr lang="en-US" sz="1200" dirty="0"/>
              <a:t>That is not the case with foreign developed, as investors have rotated into this asset-class. The recent outperformance of foreign developed has been attributed to P/E expansion, as analysts project YOY earnings growth of 6.1% for CY ‘26.</a:t>
            </a:r>
          </a:p>
          <a:p>
            <a:pPr marL="214308" indent="-214308">
              <a:lnSpc>
                <a:spcPct val="107000"/>
              </a:lnSpc>
              <a:spcBef>
                <a:spcPts val="0"/>
              </a:spcBef>
            </a:pPr>
            <a:r>
              <a:rPr lang="en-US" sz="1200" dirty="0"/>
              <a:t>When considering valuation, U.S. large-cap appears attractive relative to foreign developed, given its Price-to-Earnings Growth ratio (PEG) which, at 0.95, is lower than that of foreign developed.</a:t>
            </a:r>
          </a:p>
          <a:p>
            <a:pPr marL="214308" indent="-214308">
              <a:lnSpc>
                <a:spcPct val="107000"/>
              </a:lnSpc>
              <a:spcBef>
                <a:spcPts val="0"/>
              </a:spcBef>
            </a:pPr>
            <a:r>
              <a:rPr lang="en-US" sz="1200" dirty="0"/>
              <a:t>One may question the sustainability of continued P/E expansion driving foreign developed, especially given that analyst downward revisions of earnings growth currently outpace upward revisions.</a:t>
            </a:r>
          </a:p>
        </p:txBody>
      </p:sp>
      <p:cxnSp>
        <p:nvCxnSpPr>
          <p:cNvPr id="4" name="Straight Arrow Connector 3">
            <a:extLst>
              <a:ext uri="{FF2B5EF4-FFF2-40B4-BE49-F238E27FC236}">
                <a16:creationId xmlns:a16="http://schemas.microsoft.com/office/drawing/2014/main" id="{7D94D72E-9E7F-A371-D821-53CDCF5833E5}"/>
              </a:ext>
            </a:extLst>
          </p:cNvPr>
          <p:cNvCxnSpPr>
            <a:cxnSpLocks/>
          </p:cNvCxnSpPr>
          <p:nvPr/>
        </p:nvCxnSpPr>
        <p:spPr>
          <a:xfrm flipV="1">
            <a:off x="7079771" y="3594656"/>
            <a:ext cx="468511" cy="57867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B10E5CC-6B4A-4ADD-5E1B-1B7ECA230983}"/>
              </a:ext>
            </a:extLst>
          </p:cNvPr>
          <p:cNvSpPr txBox="1"/>
          <p:nvPr/>
        </p:nvSpPr>
        <p:spPr>
          <a:xfrm>
            <a:off x="6515183" y="3463851"/>
            <a:ext cx="1006208" cy="261610"/>
          </a:xfrm>
          <a:prstGeom prst="rect">
            <a:avLst/>
          </a:prstGeom>
          <a:noFill/>
        </p:spPr>
        <p:txBody>
          <a:bodyPr wrap="square" rtlCol="0">
            <a:spAutoFit/>
          </a:bodyPr>
          <a:lstStyle/>
          <a:p>
            <a:r>
              <a:rPr lang="en-US" sz="1100" dirty="0">
                <a:solidFill>
                  <a:schemeClr val="bg1"/>
                </a:solidFill>
              </a:rPr>
              <a:t>Upward Trend</a:t>
            </a:r>
          </a:p>
        </p:txBody>
      </p:sp>
      <p:sp>
        <p:nvSpPr>
          <p:cNvPr id="6" name="TextBox 5">
            <a:extLst>
              <a:ext uri="{FF2B5EF4-FFF2-40B4-BE49-F238E27FC236}">
                <a16:creationId xmlns:a16="http://schemas.microsoft.com/office/drawing/2014/main" id="{0978A21F-840C-331B-8DC6-1F55ABC22B4C}"/>
              </a:ext>
            </a:extLst>
          </p:cNvPr>
          <p:cNvSpPr txBox="1"/>
          <p:nvPr/>
        </p:nvSpPr>
        <p:spPr>
          <a:xfrm>
            <a:off x="5634472" y="1509850"/>
            <a:ext cx="982413" cy="246221"/>
          </a:xfrm>
          <a:prstGeom prst="rect">
            <a:avLst/>
          </a:prstGeom>
          <a:noFill/>
        </p:spPr>
        <p:txBody>
          <a:bodyPr wrap="square" rtlCol="0">
            <a:spAutoFit/>
          </a:bodyPr>
          <a:lstStyle/>
          <a:p>
            <a:r>
              <a:rPr lang="en-US" sz="1000" dirty="0">
                <a:solidFill>
                  <a:schemeClr val="bg1"/>
                </a:solidFill>
              </a:rPr>
              <a:t>Liberation Day</a:t>
            </a:r>
          </a:p>
        </p:txBody>
      </p:sp>
      <p:cxnSp>
        <p:nvCxnSpPr>
          <p:cNvPr id="7" name="Straight Arrow Connector 6">
            <a:extLst>
              <a:ext uri="{FF2B5EF4-FFF2-40B4-BE49-F238E27FC236}">
                <a16:creationId xmlns:a16="http://schemas.microsoft.com/office/drawing/2014/main" id="{7E7514E0-9407-6356-D1A1-7AD4AD839714}"/>
              </a:ext>
            </a:extLst>
          </p:cNvPr>
          <p:cNvCxnSpPr/>
          <p:nvPr/>
        </p:nvCxnSpPr>
        <p:spPr>
          <a:xfrm>
            <a:off x="6548872" y="1632961"/>
            <a:ext cx="31739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1E852A2-728C-A082-CA80-86EA04373F57}"/>
              </a:ext>
            </a:extLst>
          </p:cNvPr>
          <p:cNvGrpSpPr/>
          <p:nvPr/>
        </p:nvGrpSpPr>
        <p:grpSpPr>
          <a:xfrm>
            <a:off x="156956" y="1117667"/>
            <a:ext cx="8830085" cy="3154680"/>
            <a:chOff x="195533" y="182880"/>
            <a:chExt cx="11773445" cy="4206240"/>
          </a:xfrm>
        </p:grpSpPr>
        <p:pic>
          <p:nvPicPr>
            <p:cNvPr id="9" name="Picture 8">
              <a:extLst>
                <a:ext uri="{FF2B5EF4-FFF2-40B4-BE49-F238E27FC236}">
                  <a16:creationId xmlns:a16="http://schemas.microsoft.com/office/drawing/2014/main" id="{27A0FBE5-DD87-A46F-FBF8-CF1B3437F5AB}"/>
                </a:ext>
              </a:extLst>
            </p:cNvPr>
            <p:cNvPicPr>
              <a:picLocks noChangeAspect="1"/>
            </p:cNvPicPr>
            <p:nvPr/>
          </p:nvPicPr>
          <p:blipFill>
            <a:blip r:embed="rId2"/>
            <a:stretch>
              <a:fillRect/>
            </a:stretch>
          </p:blipFill>
          <p:spPr>
            <a:xfrm>
              <a:off x="6161916" y="182880"/>
              <a:ext cx="5807062" cy="4206240"/>
            </a:xfrm>
            <a:prstGeom prst="rect">
              <a:avLst/>
            </a:prstGeom>
          </p:spPr>
        </p:pic>
        <p:pic>
          <p:nvPicPr>
            <p:cNvPr id="13" name="Picture 12">
              <a:extLst>
                <a:ext uri="{FF2B5EF4-FFF2-40B4-BE49-F238E27FC236}">
                  <a16:creationId xmlns:a16="http://schemas.microsoft.com/office/drawing/2014/main" id="{9CFD035A-75C7-7619-317D-CA2189DE8997}"/>
                </a:ext>
              </a:extLst>
            </p:cNvPr>
            <p:cNvPicPr>
              <a:picLocks noChangeAspect="1"/>
            </p:cNvPicPr>
            <p:nvPr/>
          </p:nvPicPr>
          <p:blipFill>
            <a:blip r:embed="rId3"/>
            <a:stretch>
              <a:fillRect/>
            </a:stretch>
          </p:blipFill>
          <p:spPr>
            <a:xfrm>
              <a:off x="195533" y="182880"/>
              <a:ext cx="5799884" cy="4206240"/>
            </a:xfrm>
            <a:prstGeom prst="rect">
              <a:avLst/>
            </a:prstGeom>
          </p:spPr>
        </p:pic>
      </p:grpSp>
    </p:spTree>
    <p:extLst>
      <p:ext uri="{BB962C8B-B14F-4D97-AF65-F5344CB8AC3E}">
        <p14:creationId xmlns:p14="http://schemas.microsoft.com/office/powerpoint/2010/main" val="188495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66D55D-B579-D93D-66A5-618188E2AEF9}"/>
              </a:ext>
            </a:extLst>
          </p:cNvPr>
          <p:cNvSpPr txBox="1">
            <a:spLocks/>
          </p:cNvSpPr>
          <p:nvPr/>
        </p:nvSpPr>
        <p:spPr>
          <a:xfrm>
            <a:off x="1674891" y="333134"/>
            <a:ext cx="5667469" cy="403121"/>
          </a:xfrm>
          <a:prstGeom prst="rect">
            <a:avLst/>
          </a:prstGeom>
        </p:spPr>
        <p:txBody>
          <a:bodyPr vert="horz" lIns="91440" tIns="45720" rIns="91440" bIns="45720" rtlCol="0" anchor="ctr">
            <a:noAutofit/>
          </a:bodyPr>
          <a:lstStyle/>
          <a:p>
            <a:pPr lvl="0" algn="ctr">
              <a:spcBef>
                <a:spcPct val="0"/>
              </a:spcBef>
              <a:defRPr/>
            </a:pPr>
            <a:r>
              <a:rPr lang="en-US" sz="3200" b="1" cap="small" dirty="0">
                <a:latin typeface="Calibri" panose="020F0502020204030204" pitchFamily="34" charset="0"/>
                <a:ea typeface="Calibri" panose="020F0502020204030204" pitchFamily="34" charset="0"/>
                <a:cs typeface="Calibri" panose="020F0502020204030204" pitchFamily="34" charset="0"/>
              </a:rPr>
              <a:t>Disclosures</a:t>
            </a:r>
          </a:p>
        </p:txBody>
      </p:sp>
      <p:sp>
        <p:nvSpPr>
          <p:cNvPr id="3" name="TextBox 2">
            <a:extLst>
              <a:ext uri="{FF2B5EF4-FFF2-40B4-BE49-F238E27FC236}">
                <a16:creationId xmlns:a16="http://schemas.microsoft.com/office/drawing/2014/main" id="{81173555-86FF-CDE1-90BE-81F921F9BAB0}"/>
              </a:ext>
            </a:extLst>
          </p:cNvPr>
          <p:cNvSpPr txBox="1"/>
          <p:nvPr/>
        </p:nvSpPr>
        <p:spPr>
          <a:xfrm>
            <a:off x="1350170" y="4703059"/>
            <a:ext cx="400751" cy="300082"/>
          </a:xfrm>
          <a:prstGeom prst="rect">
            <a:avLst/>
          </a:prstGeom>
          <a:noFill/>
        </p:spPr>
        <p:txBody>
          <a:bodyPr wrap="none" rtlCol="0">
            <a:spAutoFit/>
          </a:bodyPr>
          <a:lstStyle/>
          <a:p>
            <a:pPr marL="214308" indent="-214308">
              <a:buFont typeface="Arial" panose="020B0604020202020204" pitchFamily="34" charset="0"/>
              <a:buChar char="•"/>
            </a:pPr>
            <a:endParaRPr lang="en-US" sz="1350" dirty="0"/>
          </a:p>
        </p:txBody>
      </p:sp>
      <p:sp>
        <p:nvSpPr>
          <p:cNvPr id="6" name="TextBox 5">
            <a:extLst>
              <a:ext uri="{FF2B5EF4-FFF2-40B4-BE49-F238E27FC236}">
                <a16:creationId xmlns:a16="http://schemas.microsoft.com/office/drawing/2014/main" id="{9E08FE82-6B4D-745C-411E-6CC5573DDA39}"/>
              </a:ext>
            </a:extLst>
          </p:cNvPr>
          <p:cNvSpPr txBox="1"/>
          <p:nvPr/>
        </p:nvSpPr>
        <p:spPr>
          <a:xfrm>
            <a:off x="4574048" y="3610065"/>
            <a:ext cx="532990" cy="246221"/>
          </a:xfrm>
          <a:prstGeom prst="rect">
            <a:avLst/>
          </a:prstGeom>
          <a:noFill/>
        </p:spPr>
        <p:txBody>
          <a:bodyPr wrap="square" rtlCol="0">
            <a:spAutoFit/>
          </a:bodyPr>
          <a:lstStyle/>
          <a:p>
            <a:r>
              <a:rPr lang="en-US" sz="1000" dirty="0">
                <a:solidFill>
                  <a:schemeClr val="bg1"/>
                </a:solidFill>
              </a:rPr>
              <a:t>Mag 7</a:t>
            </a:r>
          </a:p>
        </p:txBody>
      </p:sp>
      <p:sp>
        <p:nvSpPr>
          <p:cNvPr id="7" name="TextBox 6">
            <a:extLst>
              <a:ext uri="{FF2B5EF4-FFF2-40B4-BE49-F238E27FC236}">
                <a16:creationId xmlns:a16="http://schemas.microsoft.com/office/drawing/2014/main" id="{75DF7F47-CB38-D0EA-2E7B-D041D1EE9F38}"/>
              </a:ext>
            </a:extLst>
          </p:cNvPr>
          <p:cNvSpPr txBox="1"/>
          <p:nvPr/>
        </p:nvSpPr>
        <p:spPr>
          <a:xfrm>
            <a:off x="4660491" y="3363844"/>
            <a:ext cx="532990" cy="246221"/>
          </a:xfrm>
          <a:prstGeom prst="rect">
            <a:avLst/>
          </a:prstGeom>
          <a:noFill/>
        </p:spPr>
        <p:txBody>
          <a:bodyPr wrap="square" rtlCol="0">
            <a:spAutoFit/>
          </a:bodyPr>
          <a:lstStyle/>
          <a:p>
            <a:r>
              <a:rPr lang="en-US" sz="1000" dirty="0">
                <a:solidFill>
                  <a:schemeClr val="bg1"/>
                </a:solidFill>
              </a:rPr>
              <a:t>Mag 7</a:t>
            </a:r>
          </a:p>
        </p:txBody>
      </p:sp>
      <p:sp>
        <p:nvSpPr>
          <p:cNvPr id="8" name="TextBox 7">
            <a:extLst>
              <a:ext uri="{FF2B5EF4-FFF2-40B4-BE49-F238E27FC236}">
                <a16:creationId xmlns:a16="http://schemas.microsoft.com/office/drawing/2014/main" id="{2834EBC4-0460-A83C-1E4E-76A468FAB573}"/>
              </a:ext>
            </a:extLst>
          </p:cNvPr>
          <p:cNvSpPr txBox="1"/>
          <p:nvPr/>
        </p:nvSpPr>
        <p:spPr>
          <a:xfrm>
            <a:off x="5279924" y="3664908"/>
            <a:ext cx="1002889" cy="246221"/>
          </a:xfrm>
          <a:prstGeom prst="rect">
            <a:avLst/>
          </a:prstGeom>
          <a:noFill/>
        </p:spPr>
        <p:txBody>
          <a:bodyPr wrap="square" rtlCol="0">
            <a:spAutoFit/>
          </a:bodyPr>
          <a:lstStyle/>
          <a:p>
            <a:r>
              <a:rPr lang="en-US" sz="1000" dirty="0">
                <a:solidFill>
                  <a:schemeClr val="bg1"/>
                </a:solidFill>
              </a:rPr>
              <a:t>Dollar Tree</a:t>
            </a:r>
          </a:p>
        </p:txBody>
      </p:sp>
      <p:sp>
        <p:nvSpPr>
          <p:cNvPr id="9" name="TextBox 8">
            <a:extLst>
              <a:ext uri="{FF2B5EF4-FFF2-40B4-BE49-F238E27FC236}">
                <a16:creationId xmlns:a16="http://schemas.microsoft.com/office/drawing/2014/main" id="{7515777D-69A1-950B-78A2-7B99F29FAC09}"/>
              </a:ext>
            </a:extLst>
          </p:cNvPr>
          <p:cNvSpPr txBox="1"/>
          <p:nvPr/>
        </p:nvSpPr>
        <p:spPr>
          <a:xfrm>
            <a:off x="7234084" y="3260653"/>
            <a:ext cx="1002889" cy="246221"/>
          </a:xfrm>
          <a:prstGeom prst="rect">
            <a:avLst/>
          </a:prstGeom>
          <a:noFill/>
        </p:spPr>
        <p:txBody>
          <a:bodyPr wrap="square" rtlCol="0">
            <a:spAutoFit/>
          </a:bodyPr>
          <a:lstStyle/>
          <a:p>
            <a:r>
              <a:rPr lang="en-US" sz="1000" dirty="0">
                <a:solidFill>
                  <a:schemeClr val="bg1"/>
                </a:solidFill>
              </a:rPr>
              <a:t>Dollar General</a:t>
            </a:r>
          </a:p>
        </p:txBody>
      </p:sp>
      <p:cxnSp>
        <p:nvCxnSpPr>
          <p:cNvPr id="10" name="Straight Connector 9">
            <a:extLst>
              <a:ext uri="{FF2B5EF4-FFF2-40B4-BE49-F238E27FC236}">
                <a16:creationId xmlns:a16="http://schemas.microsoft.com/office/drawing/2014/main" id="{7ADF1DE3-7EFC-EDCE-FBE3-A16367166068}"/>
              </a:ext>
            </a:extLst>
          </p:cNvPr>
          <p:cNvCxnSpPr/>
          <p:nvPr/>
        </p:nvCxnSpPr>
        <p:spPr>
          <a:xfrm>
            <a:off x="1224116" y="2971242"/>
            <a:ext cx="724201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B55002C-47C8-68AB-60FC-FA9BF3415001}"/>
              </a:ext>
            </a:extLst>
          </p:cNvPr>
          <p:cNvSpPr txBox="1"/>
          <p:nvPr/>
        </p:nvSpPr>
        <p:spPr>
          <a:xfrm>
            <a:off x="5893644" y="978849"/>
            <a:ext cx="1855509" cy="261610"/>
          </a:xfrm>
          <a:prstGeom prst="rect">
            <a:avLst/>
          </a:prstGeom>
          <a:noFill/>
        </p:spPr>
        <p:txBody>
          <a:bodyPr wrap="square" rtlCol="0">
            <a:spAutoFit/>
          </a:bodyPr>
          <a:lstStyle/>
          <a:p>
            <a:r>
              <a:rPr lang="en-US" sz="1100" dirty="0">
                <a:solidFill>
                  <a:schemeClr val="bg1"/>
                </a:solidFill>
              </a:rPr>
              <a:t>S&amp;P 500 Energy Sector</a:t>
            </a:r>
          </a:p>
        </p:txBody>
      </p:sp>
      <p:sp>
        <p:nvSpPr>
          <p:cNvPr id="12" name="TextBox 11">
            <a:extLst>
              <a:ext uri="{FF2B5EF4-FFF2-40B4-BE49-F238E27FC236}">
                <a16:creationId xmlns:a16="http://schemas.microsoft.com/office/drawing/2014/main" id="{E7DD48C7-A8EE-FB15-1A85-50176DA0C95A}"/>
              </a:ext>
            </a:extLst>
          </p:cNvPr>
          <p:cNvSpPr txBox="1"/>
          <p:nvPr/>
        </p:nvSpPr>
        <p:spPr>
          <a:xfrm>
            <a:off x="5700445" y="2662073"/>
            <a:ext cx="736356" cy="261610"/>
          </a:xfrm>
          <a:prstGeom prst="rect">
            <a:avLst/>
          </a:prstGeom>
          <a:noFill/>
        </p:spPr>
        <p:txBody>
          <a:bodyPr wrap="square" rtlCol="0">
            <a:spAutoFit/>
          </a:bodyPr>
          <a:lstStyle/>
          <a:p>
            <a:r>
              <a:rPr lang="en-US" sz="1100" dirty="0">
                <a:solidFill>
                  <a:schemeClr val="bg1"/>
                </a:solidFill>
              </a:rPr>
              <a:t>S&amp;P 500</a:t>
            </a:r>
          </a:p>
        </p:txBody>
      </p:sp>
      <p:sp>
        <p:nvSpPr>
          <p:cNvPr id="13" name="TextBox 12">
            <a:extLst>
              <a:ext uri="{FF2B5EF4-FFF2-40B4-BE49-F238E27FC236}">
                <a16:creationId xmlns:a16="http://schemas.microsoft.com/office/drawing/2014/main" id="{DCEF33EF-7AF2-8F6F-6F68-11239EBD193E}"/>
              </a:ext>
            </a:extLst>
          </p:cNvPr>
          <p:cNvSpPr txBox="1"/>
          <p:nvPr/>
        </p:nvSpPr>
        <p:spPr>
          <a:xfrm>
            <a:off x="5781368" y="3951689"/>
            <a:ext cx="893032" cy="261610"/>
          </a:xfrm>
          <a:prstGeom prst="rect">
            <a:avLst/>
          </a:prstGeom>
          <a:noFill/>
        </p:spPr>
        <p:txBody>
          <a:bodyPr wrap="square" rtlCol="0">
            <a:spAutoFit/>
          </a:bodyPr>
          <a:lstStyle/>
          <a:p>
            <a:r>
              <a:rPr lang="en-US" sz="1100" dirty="0">
                <a:solidFill>
                  <a:schemeClr val="bg1"/>
                </a:solidFill>
              </a:rPr>
              <a:t>WTI ($/bbl)</a:t>
            </a:r>
          </a:p>
        </p:txBody>
      </p:sp>
      <p:sp>
        <p:nvSpPr>
          <p:cNvPr id="2" name="Content Placeholder 2">
            <a:extLst>
              <a:ext uri="{FF2B5EF4-FFF2-40B4-BE49-F238E27FC236}">
                <a16:creationId xmlns:a16="http://schemas.microsoft.com/office/drawing/2014/main" id="{978CB3B9-337E-78C9-A600-B6BB47ECAF09}"/>
              </a:ext>
            </a:extLst>
          </p:cNvPr>
          <p:cNvSpPr txBox="1">
            <a:spLocks/>
          </p:cNvSpPr>
          <p:nvPr/>
        </p:nvSpPr>
        <p:spPr>
          <a:xfrm>
            <a:off x="642703" y="1309703"/>
            <a:ext cx="7731844" cy="23589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rPr>
              <a:t>Sources: BTC Capital Management, Bloomberg, FactSet, </a:t>
            </a:r>
            <a:r>
              <a:rPr lang="en-US" sz="1200" i="1" dirty="0">
                <a:latin typeface="Calibri" panose="020F0502020204030204" pitchFamily="34" charset="0"/>
                <a:ea typeface="Calibri" panose="020F0502020204030204" pitchFamily="34" charset="0"/>
                <a:cs typeface="Calibri" panose="020F0502020204030204" pitchFamily="34" charset="0"/>
              </a:rPr>
              <a:t>LSEG </a:t>
            </a:r>
            <a:r>
              <a:rPr lang="en-US" sz="1200" i="1" dirty="0" err="1">
                <a:latin typeface="Calibri" panose="020F0502020204030204" pitchFamily="34" charset="0"/>
                <a:ea typeface="Calibri" panose="020F0502020204030204" pitchFamily="34" charset="0"/>
                <a:cs typeface="Calibri" panose="020F0502020204030204" pitchFamily="34" charset="0"/>
              </a:rPr>
              <a:t>Datastream</a:t>
            </a:r>
            <a:endParaRPr 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Arial"/>
              <a:buNone/>
            </a:pPr>
            <a:endParaRPr 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rPr>
              <a:t>The information provided has been obtained from sources deemed reliable, but BTC Capital Management and its affiliates cannot guarantee accuracy. Past performance is not a guarantee of future returns. Performance over periods exceeding 12 months has been annualized.</a:t>
            </a:r>
          </a:p>
          <a:p>
            <a:pPr marL="0" indent="0">
              <a:spcBef>
                <a:spcPts val="0"/>
              </a:spcBef>
              <a:buFont typeface="Arial"/>
              <a:buNone/>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rPr>
              <a:t>This document is intended for informational purposes only and is not an offer or solicitation with respect to the purchase or sale of any security. Statements in this report are based on the views of BTC Capital Management and on information available at the time this report was prepared. Rates are subject to change based on market and/or other conditions without notice. This commentary contains no investment recommendations, and you should not interpret any statement in this report as investment, tax, legal, and/or financial planning advice. All investments involve risk, including the possible loss of principal. Investments are not FDIC insured and may lose value. </a:t>
            </a: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113751"/>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1F497D"/>
      </a:dk2>
      <a:lt2>
        <a:srgbClr val="EEECE1"/>
      </a:lt2>
      <a:accent1>
        <a:srgbClr val="002060"/>
      </a:accent1>
      <a:accent2>
        <a:srgbClr val="17365D"/>
      </a:accent2>
      <a:accent3>
        <a:srgbClr val="009900"/>
      </a:accent3>
      <a:accent4>
        <a:srgbClr val="8064A2"/>
      </a:accent4>
      <a:accent5>
        <a:srgbClr val="F79646"/>
      </a:accent5>
      <a:accent6>
        <a:srgbClr val="0000FF"/>
      </a:accent6>
      <a:hlink>
        <a:srgbClr val="80008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11973</TotalTime>
  <Words>877</Words>
  <Application>Microsoft Office PowerPoint</Application>
  <PresentationFormat>On-screen Show (4:3)</PresentationFormat>
  <Paragraphs>58</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Morningstar 1</vt:lpstr>
      <vt:lpstr>Segoe Script</vt:lpstr>
      <vt:lpstr>Office Theme</vt:lpstr>
      <vt:lpstr>Five in Five</vt:lpstr>
      <vt:lpstr>PowerPoint Presentation</vt:lpstr>
      <vt:lpstr>PowerPoint Presentation</vt:lpstr>
      <vt:lpstr>PowerPoint Presentation</vt:lpstr>
      <vt:lpstr>PowerPoint Presentation</vt:lpstr>
      <vt:lpstr>PowerPoint Presentation</vt:lpstr>
      <vt:lpstr>PowerPoint Presentation</vt:lpstr>
    </vt:vector>
  </TitlesOfParts>
  <Company>Sonja Nelson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Sonja Nelson</dc:creator>
  <cp:lastModifiedBy>Leah Hoffman</cp:lastModifiedBy>
  <cp:revision>528</cp:revision>
  <cp:lastPrinted>2025-09-09T16:36:55Z</cp:lastPrinted>
  <dcterms:created xsi:type="dcterms:W3CDTF">2011-01-05T18:34:10Z</dcterms:created>
  <dcterms:modified xsi:type="dcterms:W3CDTF">2026-02-12T19:47:11Z</dcterms:modified>
</cp:coreProperties>
</file>